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6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Relationship Id="rId2" Type="http://schemas.openxmlformats.org/officeDocument/2006/relationships/image" Target="../media/image3.emf"/><Relationship Id="rId3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Relationship Id="rId2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66893"/>
          </a:xfrm>
        </p:spPr>
        <p:txBody>
          <a:bodyPr anchor="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07/07/14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3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5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oleObject" Target="../embeddings/oleObject5.bin"/><Relationship Id="rId5" Type="http://schemas.openxmlformats.org/officeDocument/2006/relationships/image" Target="../media/image6.emf"/><Relationship Id="rId6" Type="http://schemas.openxmlformats.org/officeDocument/2006/relationships/oleObject" Target="../embeddings/oleObject6.bin"/><Relationship Id="rId7" Type="http://schemas.openxmlformats.org/officeDocument/2006/relationships/image" Target="../media/image7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762000" y="3234244"/>
            <a:ext cx="7543800" cy="2927494"/>
          </a:xfrm>
        </p:spPr>
        <p:txBody>
          <a:bodyPr anchor="b"/>
          <a:lstStyle/>
          <a:p>
            <a:r>
              <a:rPr lang="en-US" sz="7200" dirty="0" smtClean="0"/>
              <a:t>2. </a:t>
            </a:r>
            <a:r>
              <a:rPr lang="en-US" sz="7200" dirty="0" err="1" smtClean="0"/>
              <a:t>Pojam</a:t>
            </a:r>
            <a:r>
              <a:rPr lang="en-US" sz="7200" dirty="0" smtClean="0"/>
              <a:t> </a:t>
            </a:r>
            <a:r>
              <a:rPr lang="en-US" sz="7200" dirty="0" err="1" smtClean="0"/>
              <a:t>inflacije</a:t>
            </a:r>
            <a:endParaRPr lang="en-US" sz="7200" dirty="0"/>
          </a:p>
        </p:txBody>
      </p:sp>
      <p:sp>
        <p:nvSpPr>
          <p:cNvPr id="6" name="TextBox 5"/>
          <p:cNvSpPr txBox="1"/>
          <p:nvPr/>
        </p:nvSpPr>
        <p:spPr>
          <a:xfrm>
            <a:off x="1529712" y="1010115"/>
            <a:ext cx="6133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</a:rPr>
              <a:t>“Inflation is taxation without legislation.”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Milton Friedman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1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504800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Galopirajuća</a:t>
            </a:r>
            <a:r>
              <a:rPr lang="en-US" b="1" dirty="0" smtClean="0"/>
              <a:t> </a:t>
            </a:r>
            <a:r>
              <a:rPr lang="en-US" b="1" dirty="0" err="1" smtClean="0"/>
              <a:t>inflacija</a:t>
            </a:r>
            <a:r>
              <a:rPr lang="en-US" dirty="0" smtClean="0"/>
              <a:t> – </a:t>
            </a:r>
            <a:r>
              <a:rPr lang="en-US" dirty="0" err="1" smtClean="0"/>
              <a:t>inflacija</a:t>
            </a:r>
            <a:r>
              <a:rPr lang="en-US" dirty="0" smtClean="0"/>
              <a:t> u </a:t>
            </a:r>
            <a:r>
              <a:rPr lang="en-US" dirty="0" err="1" smtClean="0"/>
              <a:t>dvoznamenkastim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troznamenkastim</a:t>
            </a:r>
            <a:r>
              <a:rPr lang="en-US" dirty="0" smtClean="0"/>
              <a:t> </a:t>
            </a:r>
            <a:r>
              <a:rPr lang="en-US" dirty="0" err="1" smtClean="0"/>
              <a:t>godišnjim</a:t>
            </a:r>
            <a:r>
              <a:rPr lang="en-US" dirty="0" smtClean="0"/>
              <a:t> </a:t>
            </a:r>
            <a:r>
              <a:rPr lang="en-US" dirty="0" err="1" smtClean="0"/>
              <a:t>postotcima</a:t>
            </a:r>
            <a:endParaRPr lang="en-US" dirty="0" smtClean="0"/>
          </a:p>
          <a:p>
            <a:r>
              <a:rPr lang="en-US" dirty="0" err="1" smtClean="0"/>
              <a:t>Novac</a:t>
            </a:r>
            <a:r>
              <a:rPr lang="en-US" dirty="0" smtClean="0"/>
              <a:t> </a:t>
            </a:r>
            <a:r>
              <a:rPr lang="en-US" dirty="0" err="1" smtClean="0"/>
              <a:t>brzo</a:t>
            </a:r>
            <a:r>
              <a:rPr lang="en-US" dirty="0" smtClean="0"/>
              <a:t> </a:t>
            </a:r>
            <a:r>
              <a:rPr lang="en-US" dirty="0" err="1" smtClean="0"/>
              <a:t>gubi</a:t>
            </a:r>
            <a:r>
              <a:rPr lang="en-US" dirty="0" smtClean="0"/>
              <a:t> </a:t>
            </a:r>
            <a:r>
              <a:rPr lang="en-US" dirty="0" err="1" smtClean="0"/>
              <a:t>svoju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, </a:t>
            </a:r>
            <a:r>
              <a:rPr lang="en-US" dirty="0" err="1" smtClean="0"/>
              <a:t>stoga</a:t>
            </a:r>
            <a:r>
              <a:rPr lang="en-US" dirty="0" smtClean="0"/>
              <a:t> </a:t>
            </a:r>
            <a:r>
              <a:rPr lang="en-US" dirty="0" err="1" smtClean="0"/>
              <a:t>ljudi</a:t>
            </a:r>
            <a:r>
              <a:rPr lang="en-US" dirty="0" smtClean="0"/>
              <a:t> </a:t>
            </a:r>
            <a:r>
              <a:rPr lang="en-US" dirty="0" err="1" smtClean="0"/>
              <a:t>drže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minimalnu</a:t>
            </a:r>
            <a:r>
              <a:rPr lang="en-US" dirty="0" smtClean="0"/>
              <a:t> </a:t>
            </a:r>
            <a:r>
              <a:rPr lang="en-US" dirty="0" err="1" smtClean="0"/>
              <a:t>količinu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 </a:t>
            </a:r>
            <a:r>
              <a:rPr lang="en-US" dirty="0" err="1" smtClean="0"/>
              <a:t>nužnu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dnevne</a:t>
            </a:r>
            <a:r>
              <a:rPr lang="en-US" dirty="0" smtClean="0"/>
              <a:t> </a:t>
            </a:r>
            <a:r>
              <a:rPr lang="en-US" dirty="0" err="1" smtClean="0"/>
              <a:t>transakcije</a:t>
            </a:r>
            <a:endParaRPr lang="en-US" dirty="0" smtClean="0"/>
          </a:p>
          <a:p>
            <a:r>
              <a:rPr lang="en-US" dirty="0" err="1" smtClean="0"/>
              <a:t>Kapital</a:t>
            </a:r>
            <a:r>
              <a:rPr lang="en-US" dirty="0" smtClean="0"/>
              <a:t> </a:t>
            </a:r>
            <a:r>
              <a:rPr lang="en-US" dirty="0" err="1" smtClean="0"/>
              <a:t>odlazi</a:t>
            </a:r>
            <a:r>
              <a:rPr lang="en-US" dirty="0" smtClean="0"/>
              <a:t> u </a:t>
            </a:r>
            <a:r>
              <a:rPr lang="en-US" dirty="0" err="1" smtClean="0"/>
              <a:t>inozemstvo</a:t>
            </a:r>
            <a:r>
              <a:rPr lang="en-US" dirty="0" smtClean="0"/>
              <a:t>, </a:t>
            </a:r>
            <a:r>
              <a:rPr lang="en-US" dirty="0" err="1" smtClean="0"/>
              <a:t>stanovništvo</a:t>
            </a:r>
            <a:r>
              <a:rPr lang="en-US" dirty="0" smtClean="0"/>
              <a:t> </a:t>
            </a:r>
            <a:r>
              <a:rPr lang="en-US" dirty="0" err="1" smtClean="0"/>
              <a:t>preferira</a:t>
            </a:r>
            <a:r>
              <a:rPr lang="en-US" dirty="0" smtClean="0"/>
              <a:t> </a:t>
            </a:r>
            <a:r>
              <a:rPr lang="en-US" dirty="0" err="1" smtClean="0"/>
              <a:t>trajna</a:t>
            </a:r>
            <a:r>
              <a:rPr lang="en-US" dirty="0" smtClean="0"/>
              <a:t> dobra i </a:t>
            </a:r>
            <a:r>
              <a:rPr lang="en-US" dirty="0" err="1" smtClean="0"/>
              <a:t>nekretnine</a:t>
            </a:r>
            <a:endParaRPr lang="en-US" dirty="0" smtClean="0"/>
          </a:p>
          <a:p>
            <a:endParaRPr lang="en-US" sz="1200" dirty="0"/>
          </a:p>
          <a:p>
            <a:r>
              <a:rPr lang="en-US" b="1" dirty="0" err="1" smtClean="0"/>
              <a:t>Hiperinflacija</a:t>
            </a:r>
            <a:r>
              <a:rPr lang="en-US" dirty="0" smtClean="0"/>
              <a:t> – “</a:t>
            </a:r>
            <a:r>
              <a:rPr lang="en-US" dirty="0" err="1" smtClean="0"/>
              <a:t>karcinom</a:t>
            </a:r>
            <a:r>
              <a:rPr lang="en-US" dirty="0" smtClean="0"/>
              <a:t>” </a:t>
            </a:r>
            <a:r>
              <a:rPr lang="en-US" dirty="0" err="1" smtClean="0"/>
              <a:t>inflacija</a:t>
            </a:r>
            <a:r>
              <a:rPr lang="en-US" dirty="0" smtClean="0"/>
              <a:t>, </a:t>
            </a:r>
            <a:r>
              <a:rPr lang="en-US" dirty="0" err="1" smtClean="0"/>
              <a:t>slučaj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godišnje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vrtoglavo</a:t>
            </a:r>
            <a:r>
              <a:rPr lang="en-US" dirty="0" smtClean="0"/>
              <a:t> </a:t>
            </a:r>
            <a:r>
              <a:rPr lang="en-US" dirty="0" err="1" smtClean="0"/>
              <a:t>visoke</a:t>
            </a:r>
            <a:r>
              <a:rPr lang="en-US" dirty="0" smtClean="0"/>
              <a:t> i </a:t>
            </a:r>
            <a:r>
              <a:rPr lang="en-US" dirty="0" err="1" smtClean="0"/>
              <a:t>prelaze</a:t>
            </a:r>
            <a:r>
              <a:rPr lang="en-US" dirty="0" smtClean="0"/>
              <a:t> 1000%</a:t>
            </a:r>
          </a:p>
          <a:p>
            <a:r>
              <a:rPr lang="en-US" dirty="0" err="1" smtClean="0"/>
              <a:t>Njemačka</a:t>
            </a:r>
            <a:r>
              <a:rPr lang="en-US" dirty="0" smtClean="0"/>
              <a:t> </a:t>
            </a:r>
            <a:r>
              <a:rPr lang="en-US" dirty="0" err="1" smtClean="0"/>
              <a:t>dvadesetih</a:t>
            </a:r>
            <a:r>
              <a:rPr lang="en-US" dirty="0" smtClean="0"/>
              <a:t> </a:t>
            </a:r>
            <a:r>
              <a:rPr lang="en-US" dirty="0" err="1" smtClean="0"/>
              <a:t>godina</a:t>
            </a:r>
            <a:r>
              <a:rPr lang="en-US" dirty="0" smtClean="0"/>
              <a:t> 20. </a:t>
            </a:r>
            <a:r>
              <a:rPr lang="en-US" dirty="0" err="1" smtClean="0"/>
              <a:t>stoljeća</a:t>
            </a:r>
            <a:r>
              <a:rPr lang="en-US" dirty="0" smtClean="0"/>
              <a:t> </a:t>
            </a:r>
            <a:r>
              <a:rPr lang="en-US" dirty="0" err="1" smtClean="0"/>
              <a:t>zabilježila</a:t>
            </a:r>
            <a:r>
              <a:rPr lang="en-US" dirty="0" smtClean="0"/>
              <a:t> </a:t>
            </a:r>
            <a:r>
              <a:rPr lang="en-US" dirty="0" err="1" smtClean="0"/>
              <a:t>inflaciju</a:t>
            </a:r>
            <a:r>
              <a:rPr lang="en-US" dirty="0" smtClean="0"/>
              <a:t> od 10’000’000’000%, </a:t>
            </a:r>
            <a:r>
              <a:rPr lang="en-US" dirty="0" err="1" smtClean="0"/>
              <a:t>Hrvatska</a:t>
            </a:r>
            <a:r>
              <a:rPr lang="en-US" dirty="0" smtClean="0"/>
              <a:t> 1993. 1149,7%</a:t>
            </a:r>
          </a:p>
          <a:p>
            <a:r>
              <a:rPr lang="en-US" dirty="0" err="1" smtClean="0"/>
              <a:t>Novac</a:t>
            </a:r>
            <a:r>
              <a:rPr lang="en-US" dirty="0" smtClean="0"/>
              <a:t> </a:t>
            </a:r>
            <a:r>
              <a:rPr lang="en-US" dirty="0" err="1" smtClean="0"/>
              <a:t>gotovo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nema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, </a:t>
            </a:r>
            <a:r>
              <a:rPr lang="en-US" dirty="0" err="1" smtClean="0"/>
              <a:t>ljudi</a:t>
            </a:r>
            <a:r>
              <a:rPr lang="en-US" dirty="0" smtClean="0"/>
              <a:t> se </a:t>
            </a:r>
            <a:r>
              <a:rPr lang="en-US" dirty="0" err="1" smtClean="0"/>
              <a:t>žele</a:t>
            </a:r>
            <a:r>
              <a:rPr lang="en-US" dirty="0" smtClean="0"/>
              <a:t>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prije</a:t>
            </a:r>
            <a:r>
              <a:rPr lang="en-US" dirty="0" smtClean="0"/>
              <a:t> </a:t>
            </a:r>
            <a:r>
              <a:rPr lang="en-US" dirty="0" err="1" smtClean="0"/>
              <a:t>riješiti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straha</a:t>
            </a:r>
            <a:r>
              <a:rPr lang="en-US" dirty="0" smtClean="0"/>
              <a:t> od </a:t>
            </a:r>
            <a:r>
              <a:rPr lang="en-US" dirty="0" err="1" smtClean="0"/>
              <a:t>gubitka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endParaRPr lang="en-US" dirty="0" smtClean="0"/>
          </a:p>
          <a:p>
            <a:r>
              <a:rPr lang="en-US" dirty="0" err="1" smtClean="0"/>
              <a:t>Dolazi</a:t>
            </a:r>
            <a:r>
              <a:rPr lang="en-US" dirty="0" smtClean="0"/>
              <a:t> do </a:t>
            </a:r>
            <a:r>
              <a:rPr lang="en-US" dirty="0" err="1" smtClean="0"/>
              <a:t>narušavanja</a:t>
            </a:r>
            <a:r>
              <a:rPr lang="en-US" dirty="0" smtClean="0"/>
              <a:t> </a:t>
            </a:r>
            <a:r>
              <a:rPr lang="en-US" dirty="0" err="1" smtClean="0"/>
              <a:t>relativnih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i </a:t>
            </a:r>
            <a:r>
              <a:rPr lang="en-US" dirty="0" err="1" smtClean="0"/>
              <a:t>realnih</a:t>
            </a:r>
            <a:r>
              <a:rPr lang="en-US" dirty="0" smtClean="0"/>
              <a:t> </a:t>
            </a:r>
            <a:r>
              <a:rPr lang="en-US" dirty="0" err="1" smtClean="0"/>
              <a:t>plaća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24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4903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Anticipirana</a:t>
            </a:r>
            <a:r>
              <a:rPr lang="en-US" sz="2800" b="1" dirty="0" smtClean="0"/>
              <a:t> u </a:t>
            </a:r>
            <a:r>
              <a:rPr lang="en-US" sz="2800" b="1" dirty="0" err="1" smtClean="0"/>
              <a:t>odnosu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neanticipiranu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inflaciju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svi</a:t>
            </a:r>
            <a:r>
              <a:rPr lang="en-US" dirty="0" smtClean="0"/>
              <a:t> </a:t>
            </a:r>
            <a:r>
              <a:rPr lang="en-US" dirty="0" err="1" smtClean="0"/>
              <a:t>misle</a:t>
            </a:r>
            <a:r>
              <a:rPr lang="en-US" dirty="0" smtClean="0"/>
              <a:t> da </a:t>
            </a:r>
            <a:r>
              <a:rPr lang="en-US" dirty="0" err="1" smtClean="0"/>
              <a:t>će</a:t>
            </a:r>
            <a:r>
              <a:rPr lang="en-US" dirty="0" smtClean="0"/>
              <a:t> se </a:t>
            </a:r>
            <a:r>
              <a:rPr lang="en-US" dirty="0" err="1" smtClean="0"/>
              <a:t>razina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povećavati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godine</a:t>
            </a:r>
            <a:r>
              <a:rPr lang="en-US" dirty="0" smtClean="0"/>
              <a:t> u </a:t>
            </a:r>
            <a:r>
              <a:rPr lang="en-US" dirty="0" err="1" smtClean="0"/>
              <a:t>godinu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i="1" dirty="0" err="1" smtClean="0"/>
              <a:t>konstantnoj</a:t>
            </a:r>
            <a:r>
              <a:rPr lang="en-US" dirty="0" smtClean="0"/>
              <a:t> </a:t>
            </a:r>
            <a:r>
              <a:rPr lang="en-US" dirty="0" err="1" smtClean="0"/>
              <a:t>stopi</a:t>
            </a:r>
            <a:r>
              <a:rPr lang="en-US" dirty="0" smtClean="0"/>
              <a:t>, to </a:t>
            </a:r>
            <a:r>
              <a:rPr lang="en-US" dirty="0" err="1" smtClean="0"/>
              <a:t>neće</a:t>
            </a:r>
            <a:r>
              <a:rPr lang="en-US" dirty="0" smtClean="0"/>
              <a:t> </a:t>
            </a:r>
            <a:r>
              <a:rPr lang="en-US" dirty="0" err="1" smtClean="0"/>
              <a:t>bitnije</a:t>
            </a:r>
            <a:r>
              <a:rPr lang="en-US" dirty="0" smtClean="0"/>
              <a:t> </a:t>
            </a:r>
            <a:r>
              <a:rPr lang="en-US" dirty="0" err="1" smtClean="0"/>
              <a:t>poremetiti</a:t>
            </a:r>
            <a:r>
              <a:rPr lang="en-US" dirty="0" smtClean="0"/>
              <a:t> </a:t>
            </a:r>
            <a:r>
              <a:rPr lang="en-US" dirty="0" err="1" smtClean="0"/>
              <a:t>tržište</a:t>
            </a:r>
            <a:r>
              <a:rPr lang="en-US" dirty="0" smtClean="0"/>
              <a:t> </a:t>
            </a:r>
            <a:r>
              <a:rPr lang="en-US" dirty="0" err="1" smtClean="0"/>
              <a:t>jer</a:t>
            </a:r>
            <a:r>
              <a:rPr lang="en-US" dirty="0" smtClean="0"/>
              <a:t> </a:t>
            </a:r>
            <a:r>
              <a:rPr lang="en-US" dirty="0" err="1" smtClean="0"/>
              <a:t>takvu</a:t>
            </a:r>
            <a:r>
              <a:rPr lang="en-US" dirty="0" smtClean="0"/>
              <a:t> </a:t>
            </a:r>
            <a:r>
              <a:rPr lang="en-US" dirty="0" err="1" smtClean="0"/>
              <a:t>pojavu</a:t>
            </a:r>
            <a:r>
              <a:rPr lang="en-US" dirty="0" smtClean="0"/>
              <a:t> i </a:t>
            </a:r>
            <a:r>
              <a:rPr lang="en-US" dirty="0" err="1" smtClean="0"/>
              <a:t>očekuju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U </a:t>
            </a:r>
            <a:r>
              <a:rPr lang="en-US" dirty="0" err="1" smtClean="0"/>
              <a:t>realnosti</a:t>
            </a:r>
            <a:r>
              <a:rPr lang="en-US" dirty="0" smtClean="0"/>
              <a:t> je </a:t>
            </a:r>
            <a:r>
              <a:rPr lang="en-US" dirty="0" err="1" smtClean="0"/>
              <a:t>inflacija</a:t>
            </a:r>
            <a:r>
              <a:rPr lang="en-US" dirty="0" smtClean="0"/>
              <a:t> </a:t>
            </a:r>
            <a:r>
              <a:rPr lang="en-US" dirty="0" err="1" smtClean="0"/>
              <a:t>često</a:t>
            </a:r>
            <a:r>
              <a:rPr lang="en-US" dirty="0" smtClean="0"/>
              <a:t> </a:t>
            </a:r>
            <a:r>
              <a:rPr lang="en-US" dirty="0" err="1" smtClean="0"/>
              <a:t>nepredvidljiva</a:t>
            </a:r>
            <a:endParaRPr lang="en-US" dirty="0" smtClean="0"/>
          </a:p>
          <a:p>
            <a:r>
              <a:rPr lang="en-US" dirty="0" smtClean="0"/>
              <a:t>U </a:t>
            </a:r>
            <a:r>
              <a:rPr lang="en-US" dirty="0" err="1" smtClean="0"/>
              <a:t>bivšim</a:t>
            </a:r>
            <a:r>
              <a:rPr lang="en-US" dirty="0" smtClean="0"/>
              <a:t> </a:t>
            </a:r>
            <a:r>
              <a:rPr lang="en-US" dirty="0" err="1" smtClean="0"/>
              <a:t>socijalističkim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r>
              <a:rPr lang="en-US" dirty="0" smtClean="0"/>
              <a:t> </a:t>
            </a:r>
            <a:r>
              <a:rPr lang="en-US" dirty="0" err="1" smtClean="0"/>
              <a:t>ljudi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se </a:t>
            </a:r>
            <a:r>
              <a:rPr lang="en-US" dirty="0" err="1" smtClean="0"/>
              <a:t>bili</a:t>
            </a:r>
            <a:r>
              <a:rPr lang="en-US" dirty="0" smtClean="0"/>
              <a:t> </a:t>
            </a:r>
            <a:r>
              <a:rPr lang="en-US" dirty="0" err="1" smtClean="0"/>
              <a:t>navikli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stabilne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 pa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stoga</a:t>
            </a:r>
            <a:r>
              <a:rPr lang="en-US" dirty="0" smtClean="0"/>
              <a:t> </a:t>
            </a:r>
            <a:r>
              <a:rPr lang="en-US" dirty="0" err="1" smtClean="0"/>
              <a:t>štedjeli</a:t>
            </a:r>
            <a:r>
              <a:rPr lang="en-US" dirty="0" smtClean="0"/>
              <a:t> u </a:t>
            </a:r>
            <a:r>
              <a:rPr lang="en-US" dirty="0" err="1" smtClean="0"/>
              <a:t>domaćoj</a:t>
            </a:r>
            <a:r>
              <a:rPr lang="en-US" dirty="0" smtClean="0"/>
              <a:t> </a:t>
            </a:r>
            <a:r>
              <a:rPr lang="en-US" dirty="0" err="1" smtClean="0"/>
              <a:t>valuti</a:t>
            </a:r>
            <a:endParaRPr lang="en-US" dirty="0" smtClean="0"/>
          </a:p>
          <a:p>
            <a:r>
              <a:rPr lang="en-US" dirty="0" err="1" smtClean="0"/>
              <a:t>Kada</a:t>
            </a:r>
            <a:r>
              <a:rPr lang="en-US" dirty="0" smtClean="0"/>
              <a:t> je </a:t>
            </a:r>
            <a:r>
              <a:rPr lang="en-US" dirty="0" err="1" smtClean="0"/>
              <a:t>ulaskom</a:t>
            </a:r>
            <a:r>
              <a:rPr lang="en-US" dirty="0" smtClean="0"/>
              <a:t> u </a:t>
            </a:r>
            <a:r>
              <a:rPr lang="en-US" dirty="0" err="1" smtClean="0"/>
              <a:t>razdoblje</a:t>
            </a:r>
            <a:r>
              <a:rPr lang="en-US" dirty="0" smtClean="0"/>
              <a:t> </a:t>
            </a:r>
            <a:r>
              <a:rPr lang="en-US" dirty="0" err="1" smtClean="0"/>
              <a:t>tranzicije</a:t>
            </a:r>
            <a:r>
              <a:rPr lang="en-US" dirty="0" smtClean="0"/>
              <a:t> </a:t>
            </a:r>
            <a:r>
              <a:rPr lang="en-US" dirty="0" err="1" smtClean="0"/>
              <a:t>nastupila</a:t>
            </a:r>
            <a:r>
              <a:rPr lang="en-US" dirty="0" smtClean="0"/>
              <a:t> </a:t>
            </a:r>
            <a:r>
              <a:rPr lang="en-US" dirty="0" err="1" smtClean="0"/>
              <a:t>inflacija</a:t>
            </a:r>
            <a:r>
              <a:rPr lang="en-US" dirty="0" smtClean="0"/>
              <a:t> od 400’000% </a:t>
            </a:r>
            <a:r>
              <a:rPr lang="en-US" dirty="0" err="1" smtClean="0"/>
              <a:t>mogli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gledati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ušteđevina</a:t>
            </a:r>
            <a:r>
              <a:rPr lang="en-US" dirty="0" smtClean="0"/>
              <a:t> </a:t>
            </a:r>
            <a:r>
              <a:rPr lang="en-US" dirty="0" err="1" smtClean="0"/>
              <a:t>postaje</a:t>
            </a:r>
            <a:r>
              <a:rPr lang="en-US" dirty="0" smtClean="0"/>
              <a:t> </a:t>
            </a:r>
            <a:r>
              <a:rPr lang="en-US" dirty="0" err="1" smtClean="0"/>
              <a:t>bezvrijedna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82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Inercijska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inflacija</a:t>
            </a:r>
            <a:endParaRPr lang="en-US" sz="2800" b="1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Ugrađena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očekivana</a:t>
            </a:r>
            <a:r>
              <a:rPr lang="en-US" dirty="0" smtClean="0"/>
              <a:t> </a:t>
            </a:r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se </a:t>
            </a:r>
            <a:r>
              <a:rPr lang="en-US" dirty="0" err="1" smtClean="0"/>
              <a:t>očekuje</a:t>
            </a:r>
            <a:r>
              <a:rPr lang="en-US" dirty="0" smtClean="0"/>
              <a:t> i </a:t>
            </a:r>
            <a:r>
              <a:rPr lang="en-US" dirty="0" err="1" smtClean="0"/>
              <a:t>ugrađuje</a:t>
            </a:r>
            <a:r>
              <a:rPr lang="en-US" dirty="0" smtClean="0"/>
              <a:t> u </a:t>
            </a:r>
            <a:r>
              <a:rPr lang="en-US" dirty="0" err="1" smtClean="0"/>
              <a:t>ugovore</a:t>
            </a:r>
            <a:r>
              <a:rPr lang="en-US" dirty="0" smtClean="0"/>
              <a:t> i </a:t>
            </a:r>
            <a:r>
              <a:rPr lang="en-US" dirty="0" err="1" smtClean="0"/>
              <a:t>neformalne</a:t>
            </a:r>
            <a:r>
              <a:rPr lang="en-US" dirty="0" smtClean="0"/>
              <a:t> </a:t>
            </a:r>
            <a:r>
              <a:rPr lang="en-US" dirty="0" err="1" smtClean="0"/>
              <a:t>sporazume</a:t>
            </a:r>
            <a:endParaRPr lang="en-US" dirty="0" smtClean="0"/>
          </a:p>
          <a:p>
            <a:r>
              <a:rPr lang="en-US" dirty="0" err="1" smtClean="0"/>
              <a:t>Traje</a:t>
            </a:r>
            <a:r>
              <a:rPr lang="en-US" dirty="0" smtClean="0"/>
              <a:t> </a:t>
            </a:r>
            <a:r>
              <a:rPr lang="en-US" dirty="0" err="1" smtClean="0"/>
              <a:t>dok</a:t>
            </a:r>
            <a:r>
              <a:rPr lang="en-US" dirty="0" smtClean="0"/>
              <a:t> </a:t>
            </a:r>
            <a:r>
              <a:rPr lang="en-US" dirty="0" err="1" smtClean="0"/>
              <a:t>većina</a:t>
            </a:r>
            <a:r>
              <a:rPr lang="en-US" dirty="0" smtClean="0"/>
              <a:t> </a:t>
            </a:r>
            <a:r>
              <a:rPr lang="en-US" dirty="0" err="1" smtClean="0"/>
              <a:t>stanovništva</a:t>
            </a:r>
            <a:r>
              <a:rPr lang="en-US" dirty="0" smtClean="0"/>
              <a:t> ne </a:t>
            </a:r>
            <a:r>
              <a:rPr lang="en-US" dirty="0" err="1" smtClean="0"/>
              <a:t>očekuje</a:t>
            </a:r>
            <a:r>
              <a:rPr lang="en-US" dirty="0" smtClean="0"/>
              <a:t> </a:t>
            </a:r>
            <a:r>
              <a:rPr lang="en-US" dirty="0" err="1" smtClean="0"/>
              <a:t>promjenu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neku</a:t>
            </a:r>
            <a:r>
              <a:rPr lang="en-US" dirty="0" smtClean="0"/>
              <a:t> </a:t>
            </a:r>
            <a:r>
              <a:rPr lang="en-US" dirty="0" err="1" smtClean="0"/>
              <a:t>novu</a:t>
            </a:r>
            <a:r>
              <a:rPr lang="en-US" dirty="0" smtClean="0"/>
              <a:t> </a:t>
            </a:r>
            <a:r>
              <a:rPr lang="en-US" dirty="0" err="1" smtClean="0"/>
              <a:t>razinu</a:t>
            </a:r>
            <a:endParaRPr lang="en-US" dirty="0" smtClean="0"/>
          </a:p>
          <a:p>
            <a:r>
              <a:rPr lang="en-US" dirty="0" err="1" smtClean="0"/>
              <a:t>Inercijska</a:t>
            </a:r>
            <a:r>
              <a:rPr lang="en-US" dirty="0" smtClean="0"/>
              <a:t> </a:t>
            </a:r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ostvaruje</a:t>
            </a:r>
            <a:r>
              <a:rPr lang="en-US" dirty="0" smtClean="0"/>
              <a:t> se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dok</a:t>
            </a:r>
            <a:r>
              <a:rPr lang="en-US" dirty="0" smtClean="0"/>
              <a:t> </a:t>
            </a:r>
            <a:r>
              <a:rPr lang="en-US" dirty="0" err="1" smtClean="0"/>
              <a:t>neki</a:t>
            </a:r>
            <a:r>
              <a:rPr lang="en-US" dirty="0" smtClean="0"/>
              <a:t> </a:t>
            </a:r>
            <a:r>
              <a:rPr lang="en-US" dirty="0" err="1" smtClean="0"/>
              <a:t>nepredviđeni</a:t>
            </a:r>
            <a:r>
              <a:rPr lang="en-US" dirty="0" smtClean="0"/>
              <a:t> </a:t>
            </a:r>
            <a:r>
              <a:rPr lang="en-US" dirty="0" err="1" smtClean="0"/>
              <a:t>događaj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šok</a:t>
            </a:r>
            <a:r>
              <a:rPr lang="en-US" dirty="0" smtClean="0"/>
              <a:t> ne </a:t>
            </a:r>
            <a:r>
              <a:rPr lang="en-US" dirty="0" err="1" smtClean="0"/>
              <a:t>uzrokuje</a:t>
            </a:r>
            <a:r>
              <a:rPr lang="en-US" dirty="0" smtClean="0"/>
              <a:t> </a:t>
            </a:r>
            <a:r>
              <a:rPr lang="en-US" dirty="0" err="1" smtClean="0"/>
              <a:t>njezinu</a:t>
            </a:r>
            <a:r>
              <a:rPr lang="en-US" dirty="0" smtClean="0"/>
              <a:t> </a:t>
            </a:r>
            <a:r>
              <a:rPr lang="en-US" dirty="0" err="1" smtClean="0"/>
              <a:t>promjenu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Glavne</a:t>
            </a:r>
            <a:r>
              <a:rPr lang="en-US" dirty="0" smtClean="0"/>
              <a:t> </a:t>
            </a:r>
            <a:r>
              <a:rPr lang="en-US" dirty="0" err="1" smtClean="0"/>
              <a:t>vrste</a:t>
            </a:r>
            <a:r>
              <a:rPr lang="en-US" dirty="0" smtClean="0"/>
              <a:t> </a:t>
            </a:r>
            <a:r>
              <a:rPr lang="en-US" dirty="0" err="1" smtClean="0"/>
              <a:t>šokova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šokovi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r>
              <a:rPr lang="en-US" dirty="0" smtClean="0"/>
              <a:t> i </a:t>
            </a:r>
            <a:r>
              <a:rPr lang="en-US" dirty="0" err="1" smtClean="0"/>
              <a:t>troškova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93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4903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Inflacija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potražnje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Nastaje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agregatna</a:t>
            </a:r>
            <a:r>
              <a:rPr lang="en-US" dirty="0" smtClean="0"/>
              <a:t> </a:t>
            </a:r>
            <a:r>
              <a:rPr lang="en-US" dirty="0" err="1" smtClean="0"/>
              <a:t>potražnja</a:t>
            </a:r>
            <a:r>
              <a:rPr lang="en-US" dirty="0" smtClean="0"/>
              <a:t> </a:t>
            </a:r>
            <a:r>
              <a:rPr lang="en-US" dirty="0" err="1" smtClean="0"/>
              <a:t>raste</a:t>
            </a:r>
            <a:r>
              <a:rPr lang="en-US" dirty="0" smtClean="0"/>
              <a:t> </a:t>
            </a:r>
            <a:r>
              <a:rPr lang="en-US" dirty="0" err="1" smtClean="0"/>
              <a:t>brže</a:t>
            </a:r>
            <a:r>
              <a:rPr lang="en-US" dirty="0" smtClean="0"/>
              <a:t> od </a:t>
            </a:r>
            <a:r>
              <a:rPr lang="en-US" dirty="0" err="1" smtClean="0"/>
              <a:t>proizvodnog</a:t>
            </a:r>
            <a:r>
              <a:rPr lang="en-US" dirty="0" smtClean="0"/>
              <a:t> </a:t>
            </a:r>
            <a:r>
              <a:rPr lang="en-US" dirty="0" err="1" smtClean="0"/>
              <a:t>potencijala</a:t>
            </a:r>
            <a:r>
              <a:rPr lang="en-US" dirty="0" smtClean="0"/>
              <a:t>,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dovodi</a:t>
            </a:r>
            <a:r>
              <a:rPr lang="en-US" dirty="0" smtClean="0"/>
              <a:t> do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opće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i </a:t>
            </a:r>
            <a:r>
              <a:rPr lang="en-US" dirty="0" err="1" smtClean="0"/>
              <a:t>zanemarivog</a:t>
            </a:r>
            <a:r>
              <a:rPr lang="en-US" dirty="0" smtClean="0"/>
              <a:t> </a:t>
            </a:r>
            <a:r>
              <a:rPr lang="en-US" dirty="0" err="1" smtClean="0"/>
              <a:t>učinka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razinu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endParaRPr lang="en-US" dirty="0" smtClean="0"/>
          </a:p>
          <a:p>
            <a:r>
              <a:rPr lang="en-US" dirty="0" smtClean="0"/>
              <a:t>U tom </a:t>
            </a:r>
            <a:r>
              <a:rPr lang="en-US" dirty="0" err="1" smtClean="0"/>
              <a:t>slučaju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se </a:t>
            </a:r>
            <a:r>
              <a:rPr lang="en-US" dirty="0" err="1" smtClean="0"/>
              <a:t>smanjiti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r>
              <a:rPr lang="en-US" dirty="0" smtClean="0"/>
              <a:t>,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čega</a:t>
            </a:r>
            <a:r>
              <a:rPr lang="en-US" dirty="0" smtClean="0"/>
              <a:t> </a:t>
            </a:r>
            <a:r>
              <a:rPr lang="en-US" dirty="0" err="1" smtClean="0"/>
              <a:t>rastu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i </a:t>
            </a:r>
            <a:r>
              <a:rPr lang="en-US" dirty="0" err="1" smtClean="0"/>
              <a:t>inflatorni</a:t>
            </a:r>
            <a:r>
              <a:rPr lang="en-US" dirty="0" smtClean="0"/>
              <a:t> </a:t>
            </a:r>
            <a:r>
              <a:rPr lang="en-US" dirty="0" err="1" smtClean="0"/>
              <a:t>proces</a:t>
            </a:r>
            <a:r>
              <a:rPr lang="en-US" dirty="0" smtClean="0"/>
              <a:t> se </a:t>
            </a:r>
            <a:r>
              <a:rPr lang="en-US" dirty="0" err="1" smtClean="0"/>
              <a:t>ubrzava</a:t>
            </a:r>
            <a:endParaRPr lang="en-US" dirty="0" smtClean="0"/>
          </a:p>
          <a:p>
            <a:r>
              <a:rPr lang="en-US" dirty="0" err="1" smtClean="0"/>
              <a:t>Uzroci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državne</a:t>
            </a:r>
            <a:r>
              <a:rPr lang="en-US" dirty="0" smtClean="0"/>
              <a:t> </a:t>
            </a:r>
            <a:r>
              <a:rPr lang="en-US" dirty="0" err="1" smtClean="0"/>
              <a:t>potrošnje</a:t>
            </a:r>
            <a:r>
              <a:rPr lang="en-US" dirty="0" smtClean="0"/>
              <a:t> G (</a:t>
            </a:r>
            <a:r>
              <a:rPr lang="en-US" dirty="0" err="1" smtClean="0"/>
              <a:t>fiskalna</a:t>
            </a:r>
            <a:r>
              <a:rPr lang="en-US" dirty="0" smtClean="0"/>
              <a:t> </a:t>
            </a:r>
            <a:r>
              <a:rPr lang="en-US" dirty="0" err="1" smtClean="0"/>
              <a:t>ekspanzija</a:t>
            </a:r>
            <a:r>
              <a:rPr lang="en-US" dirty="0" smtClean="0"/>
              <a:t>)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investicija</a:t>
            </a:r>
            <a:r>
              <a:rPr lang="en-US" dirty="0" smtClean="0"/>
              <a:t> i </a:t>
            </a:r>
            <a:r>
              <a:rPr lang="en-US" dirty="0" err="1" smtClean="0"/>
              <a:t>potrošnje</a:t>
            </a:r>
            <a:r>
              <a:rPr lang="en-US" dirty="0" smtClean="0"/>
              <a:t> </a:t>
            </a:r>
            <a:r>
              <a:rPr lang="en-US" dirty="0" err="1" smtClean="0"/>
              <a:t>stanovništva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 (</a:t>
            </a:r>
            <a:r>
              <a:rPr lang="en-US" dirty="0" err="1" smtClean="0"/>
              <a:t>monetarna</a:t>
            </a:r>
            <a:r>
              <a:rPr lang="en-US" dirty="0" smtClean="0"/>
              <a:t> </a:t>
            </a:r>
            <a:r>
              <a:rPr lang="en-US" dirty="0" err="1" smtClean="0"/>
              <a:t>ekspanzija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i="1" dirty="0" err="1" smtClean="0"/>
              <a:t>Monetaristi</a:t>
            </a:r>
            <a:r>
              <a:rPr lang="en-US" dirty="0" smtClean="0"/>
              <a:t> </a:t>
            </a:r>
            <a:r>
              <a:rPr lang="en-US" dirty="0" err="1" smtClean="0"/>
              <a:t>smatraju</a:t>
            </a:r>
            <a:r>
              <a:rPr lang="en-US" dirty="0" smtClean="0"/>
              <a:t> da je </a:t>
            </a:r>
            <a:r>
              <a:rPr lang="en-US" dirty="0" err="1" smtClean="0"/>
              <a:t>ponuda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 </a:t>
            </a:r>
            <a:r>
              <a:rPr lang="en-US" dirty="0" err="1" smtClean="0"/>
              <a:t>ključni</a:t>
            </a:r>
            <a:r>
              <a:rPr lang="en-US" dirty="0" smtClean="0"/>
              <a:t> </a:t>
            </a:r>
            <a:r>
              <a:rPr lang="en-US" dirty="0" err="1" smtClean="0"/>
              <a:t>uzrok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2247900"/>
            <a:ext cx="32893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45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4759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Inflacija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troškova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ili</a:t>
            </a:r>
            <a:r>
              <a:rPr lang="en-US" sz="2800" b="1" dirty="0" smtClean="0"/>
              <a:t> “</a:t>
            </a:r>
            <a:r>
              <a:rPr lang="en-US" sz="2800" b="1" dirty="0" err="1" smtClean="0"/>
              <a:t>šoka</a:t>
            </a:r>
            <a:r>
              <a:rPr lang="en-US" sz="2800" b="1" dirty="0" smtClean="0"/>
              <a:t>” </a:t>
            </a:r>
            <a:r>
              <a:rPr lang="en-US" sz="2800" b="1" dirty="0" err="1" smtClean="0"/>
              <a:t>ponude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Inflacija</a:t>
            </a:r>
            <a:r>
              <a:rPr lang="en-US" dirty="0" smtClean="0"/>
              <a:t> </a:t>
            </a:r>
            <a:r>
              <a:rPr lang="en-US" dirty="0" err="1" smtClean="0"/>
              <a:t>troškova</a:t>
            </a:r>
            <a:r>
              <a:rPr lang="en-US" dirty="0"/>
              <a:t> </a:t>
            </a:r>
            <a:r>
              <a:rPr lang="en-US" dirty="0" smtClean="0"/>
              <a:t>/ </a:t>
            </a:r>
            <a:r>
              <a:rPr lang="en-US" dirty="0" err="1" smtClean="0"/>
              <a:t>inflacija</a:t>
            </a:r>
            <a:r>
              <a:rPr lang="en-US" dirty="0" smtClean="0"/>
              <a:t> “</a:t>
            </a:r>
            <a:r>
              <a:rPr lang="en-US" dirty="0" err="1" smtClean="0"/>
              <a:t>šoka</a:t>
            </a:r>
            <a:r>
              <a:rPr lang="en-US" dirty="0" smtClean="0"/>
              <a:t>” </a:t>
            </a:r>
            <a:r>
              <a:rPr lang="en-US" dirty="0" err="1" smtClean="0"/>
              <a:t>ponude</a:t>
            </a:r>
            <a:r>
              <a:rPr lang="en-US" dirty="0" smtClean="0"/>
              <a:t> / </a:t>
            </a:r>
            <a:r>
              <a:rPr lang="en-US" i="1" dirty="0" smtClean="0"/>
              <a:t>mark-up</a:t>
            </a:r>
            <a:r>
              <a:rPr lang="en-US" dirty="0" smtClean="0"/>
              <a:t> </a:t>
            </a:r>
            <a:r>
              <a:rPr lang="en-US" dirty="0" err="1" smtClean="0"/>
              <a:t>inflacija</a:t>
            </a:r>
            <a:endParaRPr lang="en-US" dirty="0" smtClean="0"/>
          </a:p>
          <a:p>
            <a:r>
              <a:rPr lang="en-US" dirty="0" err="1" smtClean="0"/>
              <a:t>Navedenu</a:t>
            </a:r>
            <a:r>
              <a:rPr lang="en-US" dirty="0" smtClean="0"/>
              <a:t> </a:t>
            </a:r>
            <a:r>
              <a:rPr lang="en-US" dirty="0" err="1" smtClean="0"/>
              <a:t>inflaciju</a:t>
            </a:r>
            <a:r>
              <a:rPr lang="en-US" dirty="0" smtClean="0"/>
              <a:t> </a:t>
            </a:r>
            <a:r>
              <a:rPr lang="en-US" dirty="0" err="1" smtClean="0"/>
              <a:t>potiče</a:t>
            </a:r>
            <a:r>
              <a:rPr lang="en-US" dirty="0" smtClean="0"/>
              <a:t>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troškova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u </a:t>
            </a:r>
            <a:r>
              <a:rPr lang="en-US" dirty="0" err="1" smtClean="0"/>
              <a:t>zemlji</a:t>
            </a:r>
            <a:r>
              <a:rPr lang="en-US" dirty="0" smtClean="0"/>
              <a:t>, </a:t>
            </a:r>
            <a:r>
              <a:rPr lang="en-US" dirty="0" err="1" smtClean="0"/>
              <a:t>koje</a:t>
            </a:r>
            <a:r>
              <a:rPr lang="en-US" dirty="0" smtClean="0"/>
              <a:t> se </a:t>
            </a:r>
            <a:r>
              <a:rPr lang="en-US" dirty="0" err="1" smtClean="0"/>
              <a:t>prelijeva</a:t>
            </a:r>
            <a:r>
              <a:rPr lang="en-US" dirty="0" smtClean="0"/>
              <a:t> u </a:t>
            </a:r>
            <a:r>
              <a:rPr lang="en-US" dirty="0" err="1" smtClean="0"/>
              <a:t>porast</a:t>
            </a:r>
            <a:r>
              <a:rPr lang="en-US" dirty="0" smtClean="0"/>
              <a:t> </a:t>
            </a:r>
            <a:r>
              <a:rPr lang="en-US" dirty="0" err="1" smtClean="0"/>
              <a:t>opće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, </a:t>
            </a:r>
            <a:r>
              <a:rPr lang="en-US" dirty="0" err="1" smtClean="0"/>
              <a:t>neovisno</a:t>
            </a:r>
            <a:r>
              <a:rPr lang="en-US" dirty="0" smtClean="0"/>
              <a:t> o </a:t>
            </a:r>
            <a:r>
              <a:rPr lang="en-US" dirty="0" err="1" smtClean="0"/>
              <a:t>promijeni</a:t>
            </a:r>
            <a:r>
              <a:rPr lang="en-US" dirty="0" smtClean="0"/>
              <a:t> </a:t>
            </a:r>
            <a:r>
              <a:rPr lang="en-US" dirty="0" err="1" smtClean="0"/>
              <a:t>agregatne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endParaRPr lang="en-US" dirty="0" smtClean="0"/>
          </a:p>
          <a:p>
            <a:r>
              <a:rPr lang="en-US" dirty="0" err="1" smtClean="0"/>
              <a:t>Troškovnu</a:t>
            </a:r>
            <a:r>
              <a:rPr lang="en-US" dirty="0" smtClean="0"/>
              <a:t> </a:t>
            </a:r>
            <a:r>
              <a:rPr lang="en-US" dirty="0" err="1" smtClean="0"/>
              <a:t>inflaciju</a:t>
            </a:r>
            <a:r>
              <a:rPr lang="en-US" dirty="0" smtClean="0"/>
              <a:t> </a:t>
            </a:r>
            <a:r>
              <a:rPr lang="en-US" dirty="0" err="1" smtClean="0"/>
              <a:t>uzrokuje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nominalnih</a:t>
            </a:r>
            <a:r>
              <a:rPr lang="en-US" dirty="0" smtClean="0"/>
              <a:t> </a:t>
            </a:r>
            <a:r>
              <a:rPr lang="en-US" dirty="0" err="1" smtClean="0"/>
              <a:t>plaća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marži</a:t>
            </a:r>
            <a:r>
              <a:rPr lang="en-US" dirty="0" smtClean="0"/>
              <a:t> i </a:t>
            </a:r>
            <a:r>
              <a:rPr lang="en-US" dirty="0" err="1" smtClean="0"/>
              <a:t>profita</a:t>
            </a:r>
            <a:r>
              <a:rPr lang="en-US" dirty="0" smtClean="0"/>
              <a:t> (</a:t>
            </a:r>
            <a:r>
              <a:rPr lang="en-US" i="1" dirty="0" smtClean="0"/>
              <a:t>mark-up</a:t>
            </a:r>
            <a:r>
              <a:rPr lang="en-US" dirty="0" smtClean="0"/>
              <a:t> </a:t>
            </a:r>
            <a:r>
              <a:rPr lang="en-US" dirty="0" err="1" smtClean="0"/>
              <a:t>inflacija</a:t>
            </a:r>
            <a:r>
              <a:rPr lang="en-US" dirty="0" smtClean="0"/>
              <a:t>)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materijalnih</a:t>
            </a:r>
            <a:r>
              <a:rPr lang="en-US" dirty="0" smtClean="0"/>
              <a:t> </a:t>
            </a:r>
            <a:r>
              <a:rPr lang="en-US" dirty="0" err="1" smtClean="0"/>
              <a:t>troškova</a:t>
            </a:r>
            <a:r>
              <a:rPr lang="en-US" dirty="0" smtClean="0"/>
              <a:t>,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sirovina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Kombinacija</a:t>
            </a:r>
            <a:r>
              <a:rPr lang="en-US" dirty="0" smtClean="0"/>
              <a:t> </a:t>
            </a:r>
            <a:r>
              <a:rPr lang="en-US" dirty="0" err="1" smtClean="0"/>
              <a:t>navedenih</a:t>
            </a:r>
            <a:r>
              <a:rPr lang="en-US" dirty="0" smtClean="0"/>
              <a:t> </a:t>
            </a:r>
            <a:r>
              <a:rPr lang="en-US" dirty="0" err="1" smtClean="0"/>
              <a:t>uzroka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400" y="2133600"/>
            <a:ext cx="4000500" cy="25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7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Strukturna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inflacija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Uključuje</a:t>
            </a:r>
            <a:r>
              <a:rPr lang="en-US" dirty="0" smtClean="0"/>
              <a:t> i </a:t>
            </a:r>
            <a:r>
              <a:rPr lang="en-US" dirty="0" err="1" smtClean="0"/>
              <a:t>druge</a:t>
            </a:r>
            <a:r>
              <a:rPr lang="en-US" dirty="0" smtClean="0"/>
              <a:t> </a:t>
            </a:r>
            <a:r>
              <a:rPr lang="en-US" dirty="0" err="1" smtClean="0"/>
              <a:t>faktore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uzroke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endParaRPr lang="en-US" dirty="0" smtClean="0"/>
          </a:p>
          <a:p>
            <a:r>
              <a:rPr lang="en-US" b="1" dirty="0" err="1" smtClean="0"/>
              <a:t>Rigidnost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b="1" dirty="0" err="1" smtClean="0"/>
              <a:t>tržištu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dirty="0" smtClean="0"/>
              <a:t> – </a:t>
            </a:r>
            <a:r>
              <a:rPr lang="en-US" dirty="0" err="1" smtClean="0"/>
              <a:t>automatska</a:t>
            </a:r>
            <a:r>
              <a:rPr lang="en-US" dirty="0" smtClean="0"/>
              <a:t> </a:t>
            </a:r>
            <a:r>
              <a:rPr lang="en-US" dirty="0" err="1" smtClean="0"/>
              <a:t>indeksacija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prilagodba</a:t>
            </a:r>
            <a:r>
              <a:rPr lang="en-US" dirty="0" smtClean="0"/>
              <a:t> </a:t>
            </a:r>
            <a:r>
              <a:rPr lang="en-US" dirty="0" err="1" smtClean="0"/>
              <a:t>plaća</a:t>
            </a:r>
            <a:r>
              <a:rPr lang="en-US" dirty="0" smtClean="0"/>
              <a:t> i </a:t>
            </a:r>
            <a:r>
              <a:rPr lang="en-US" dirty="0" err="1" smtClean="0"/>
              <a:t>mirovina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porast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Neravnomjerna</a:t>
            </a:r>
            <a:r>
              <a:rPr lang="en-US" b="1" dirty="0" smtClean="0"/>
              <a:t> </a:t>
            </a:r>
            <a:r>
              <a:rPr lang="en-US" b="1" dirty="0" err="1" smtClean="0"/>
              <a:t>produktivnost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b="1" dirty="0" smtClean="0"/>
              <a:t> </a:t>
            </a:r>
            <a:r>
              <a:rPr lang="en-US" b="1" dirty="0" err="1" smtClean="0"/>
              <a:t>između</a:t>
            </a:r>
            <a:r>
              <a:rPr lang="en-US" b="1" dirty="0" smtClean="0"/>
              <a:t> </a:t>
            </a:r>
            <a:r>
              <a:rPr lang="en-US" b="1" dirty="0" err="1" smtClean="0"/>
              <a:t>industrija</a:t>
            </a:r>
            <a:r>
              <a:rPr lang="en-US" b="1" dirty="0" smtClean="0"/>
              <a:t> </a:t>
            </a:r>
            <a:r>
              <a:rPr lang="en-US" dirty="0" err="1" smtClean="0"/>
              <a:t>zahtijeva</a:t>
            </a:r>
            <a:r>
              <a:rPr lang="en-US" dirty="0" smtClean="0"/>
              <a:t> i </a:t>
            </a:r>
            <a:r>
              <a:rPr lang="en-US" dirty="0" err="1" smtClean="0"/>
              <a:t>različite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(</a:t>
            </a:r>
            <a:r>
              <a:rPr lang="en-US" dirty="0" err="1" smtClean="0"/>
              <a:t>bez</a:t>
            </a:r>
            <a:r>
              <a:rPr lang="en-US" dirty="0" smtClean="0"/>
              <a:t> </a:t>
            </a:r>
            <a:r>
              <a:rPr lang="en-US" dirty="0" err="1" smtClean="0"/>
              <a:t>dizanja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), no </a:t>
            </a:r>
            <a:r>
              <a:rPr lang="en-US" dirty="0" err="1" smtClean="0"/>
              <a:t>kako</a:t>
            </a:r>
            <a:r>
              <a:rPr lang="en-US" dirty="0" smtClean="0"/>
              <a:t> je </a:t>
            </a:r>
            <a:r>
              <a:rPr lang="en-US" dirty="0" err="1" smtClean="0"/>
              <a:t>tržište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jedinstveno</a:t>
            </a:r>
            <a:r>
              <a:rPr lang="en-US" dirty="0" smtClean="0"/>
              <a:t>, </a:t>
            </a:r>
            <a:r>
              <a:rPr lang="en-US" dirty="0" err="1" smtClean="0"/>
              <a:t>neproduktivniji</a:t>
            </a:r>
            <a:r>
              <a:rPr lang="en-US" dirty="0" smtClean="0"/>
              <a:t> </a:t>
            </a:r>
            <a:r>
              <a:rPr lang="en-US" dirty="0" err="1" smtClean="0"/>
              <a:t>radnici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također</a:t>
            </a:r>
            <a:r>
              <a:rPr lang="en-US" dirty="0" smtClean="0"/>
              <a:t> </a:t>
            </a:r>
            <a:r>
              <a:rPr lang="en-US" dirty="0" err="1" smtClean="0"/>
              <a:t>htjeti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ali</a:t>
            </a:r>
            <a:r>
              <a:rPr lang="en-US" dirty="0" smtClean="0"/>
              <a:t> u </a:t>
            </a:r>
            <a:r>
              <a:rPr lang="en-US" dirty="0" err="1" smtClean="0"/>
              <a:t>toj</a:t>
            </a:r>
            <a:r>
              <a:rPr lang="en-US" dirty="0" smtClean="0"/>
              <a:t> </a:t>
            </a:r>
            <a:r>
              <a:rPr lang="en-US" dirty="0" err="1" smtClean="0"/>
              <a:t>industriji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onda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morati</a:t>
            </a:r>
            <a:r>
              <a:rPr lang="en-US" dirty="0" smtClean="0"/>
              <a:t> </a:t>
            </a:r>
            <a:r>
              <a:rPr lang="en-US" dirty="0" err="1" smtClean="0"/>
              <a:t>porasti</a:t>
            </a:r>
            <a:r>
              <a:rPr lang="en-US" dirty="0" smtClean="0"/>
              <a:t>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dovesti</a:t>
            </a:r>
            <a:r>
              <a:rPr lang="en-US" dirty="0" smtClean="0"/>
              <a:t> do </a:t>
            </a:r>
            <a:r>
              <a:rPr lang="en-US" dirty="0" err="1" smtClean="0"/>
              <a:t>ubrzavanja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73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Utjecaj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preraspodjelu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dohotka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bogatstva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Javlja</a:t>
            </a:r>
            <a:r>
              <a:rPr lang="en-US" dirty="0" smtClean="0"/>
              <a:t> se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razlika</a:t>
            </a:r>
            <a:r>
              <a:rPr lang="en-US" dirty="0" smtClean="0"/>
              <a:t> u </a:t>
            </a:r>
            <a:r>
              <a:rPr lang="en-US" dirty="0" err="1" smtClean="0"/>
              <a:t>vrstama</a:t>
            </a:r>
            <a:r>
              <a:rPr lang="en-US" dirty="0" smtClean="0"/>
              <a:t> </a:t>
            </a:r>
            <a:r>
              <a:rPr lang="en-US" dirty="0" err="1" smtClean="0"/>
              <a:t>imovine</a:t>
            </a:r>
            <a:r>
              <a:rPr lang="en-US" dirty="0" smtClean="0"/>
              <a:t> i </a:t>
            </a:r>
            <a:r>
              <a:rPr lang="en-US" dirty="0" err="1" smtClean="0"/>
              <a:t>obveza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ekonomski</a:t>
            </a:r>
            <a:r>
              <a:rPr lang="en-US" dirty="0" smtClean="0"/>
              <a:t> </a:t>
            </a:r>
            <a:r>
              <a:rPr lang="en-US" dirty="0" err="1" smtClean="0"/>
              <a:t>subjekti</a:t>
            </a:r>
            <a:endParaRPr lang="en-US" dirty="0" smtClean="0"/>
          </a:p>
          <a:p>
            <a:endParaRPr lang="en-US" dirty="0" smtClean="0"/>
          </a:p>
          <a:p>
            <a:r>
              <a:rPr lang="en-US" i="1" dirty="0" err="1" smtClean="0"/>
              <a:t>Dužnici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nominalne</a:t>
            </a:r>
            <a:r>
              <a:rPr lang="en-US" dirty="0" smtClean="0"/>
              <a:t> </a:t>
            </a:r>
            <a:r>
              <a:rPr lang="en-US" dirty="0" err="1" smtClean="0"/>
              <a:t>obaveze</a:t>
            </a:r>
            <a:r>
              <a:rPr lang="en-US" dirty="0" smtClean="0"/>
              <a:t> (</a:t>
            </a:r>
            <a:r>
              <a:rPr lang="en-US" dirty="0" err="1" smtClean="0"/>
              <a:t>izražene</a:t>
            </a:r>
            <a:r>
              <a:rPr lang="en-US" dirty="0" smtClean="0"/>
              <a:t> u </a:t>
            </a:r>
            <a:r>
              <a:rPr lang="en-US" dirty="0" err="1" smtClean="0"/>
              <a:t>domaćoj</a:t>
            </a:r>
            <a:r>
              <a:rPr lang="en-US" dirty="0" smtClean="0"/>
              <a:t> </a:t>
            </a:r>
            <a:r>
              <a:rPr lang="en-US" dirty="0" err="1" smtClean="0"/>
              <a:t>valuti</a:t>
            </a:r>
            <a:r>
              <a:rPr lang="en-US" dirty="0" smtClean="0"/>
              <a:t>)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i="1" dirty="0" err="1" smtClean="0"/>
              <a:t>dobitku</a:t>
            </a:r>
            <a:r>
              <a:rPr lang="en-US" dirty="0" smtClean="0"/>
              <a:t>, a </a:t>
            </a:r>
            <a:r>
              <a:rPr lang="en-US" i="1" dirty="0" err="1" smtClean="0"/>
              <a:t>vjerovnici</a:t>
            </a:r>
            <a:r>
              <a:rPr lang="en-US" dirty="0" smtClean="0"/>
              <a:t> s </a:t>
            </a:r>
            <a:r>
              <a:rPr lang="en-US" dirty="0" err="1" smtClean="0"/>
              <a:t>takvim</a:t>
            </a:r>
            <a:r>
              <a:rPr lang="en-US" dirty="0" smtClean="0"/>
              <a:t> </a:t>
            </a:r>
            <a:r>
              <a:rPr lang="en-US" dirty="0" err="1" smtClean="0"/>
              <a:t>potraživanjima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i="1" dirty="0" err="1" smtClean="0"/>
              <a:t>gubitku</a:t>
            </a:r>
            <a:endParaRPr lang="en-US" i="1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51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Utjecaj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ekonomsku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efikasnost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proizvodnju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i="1" dirty="0" err="1" smtClean="0"/>
              <a:t>Narušava</a:t>
            </a:r>
            <a:r>
              <a:rPr lang="en-US" i="1" dirty="0" smtClean="0"/>
              <a:t> </a:t>
            </a:r>
            <a:r>
              <a:rPr lang="en-US" i="1" dirty="0" err="1" smtClean="0"/>
              <a:t>cjenovne</a:t>
            </a:r>
            <a:r>
              <a:rPr lang="en-US" i="1" dirty="0" smtClean="0"/>
              <a:t> </a:t>
            </a:r>
            <a:r>
              <a:rPr lang="en-US" i="1" dirty="0" err="1" smtClean="0"/>
              <a:t>signale</a:t>
            </a:r>
            <a:r>
              <a:rPr lang="en-US" dirty="0" smtClean="0"/>
              <a:t> – </a:t>
            </a:r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nekog</a:t>
            </a:r>
            <a:r>
              <a:rPr lang="en-US" dirty="0" smtClean="0"/>
              <a:t> dobra </a:t>
            </a:r>
            <a:r>
              <a:rPr lang="en-US" dirty="0" err="1" smtClean="0"/>
              <a:t>poraste</a:t>
            </a:r>
            <a:r>
              <a:rPr lang="en-US" dirty="0" smtClean="0"/>
              <a:t>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nisku</a:t>
            </a:r>
            <a:r>
              <a:rPr lang="en-US" dirty="0" smtClean="0"/>
              <a:t> </a:t>
            </a:r>
            <a:r>
              <a:rPr lang="en-US" dirty="0" err="1" smtClean="0"/>
              <a:t>inflaciju</a:t>
            </a:r>
            <a:r>
              <a:rPr lang="en-US" dirty="0" smtClean="0"/>
              <a:t>, </a:t>
            </a:r>
            <a:r>
              <a:rPr lang="en-US" dirty="0" err="1" smtClean="0"/>
              <a:t>kupci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htjeti</a:t>
            </a:r>
            <a:r>
              <a:rPr lang="en-US" dirty="0" smtClean="0"/>
              <a:t> </a:t>
            </a:r>
            <a:r>
              <a:rPr lang="en-US" dirty="0" err="1" smtClean="0"/>
              <a:t>pronaći</a:t>
            </a:r>
            <a:r>
              <a:rPr lang="en-US" dirty="0" smtClean="0"/>
              <a:t> </a:t>
            </a:r>
            <a:r>
              <a:rPr lang="en-US" dirty="0" err="1" smtClean="0"/>
              <a:t>supstitut</a:t>
            </a:r>
            <a:endParaRPr lang="en-US" dirty="0" smtClean="0"/>
          </a:p>
          <a:p>
            <a:r>
              <a:rPr lang="en-US" dirty="0" err="1" smtClean="0"/>
              <a:t>Prebacivši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novi</a:t>
            </a:r>
            <a:r>
              <a:rPr lang="en-US" dirty="0" smtClean="0"/>
              <a:t> </a:t>
            </a:r>
            <a:r>
              <a:rPr lang="en-US" dirty="0" err="1" smtClean="0"/>
              <a:t>proizvod</a:t>
            </a:r>
            <a:r>
              <a:rPr lang="en-US" dirty="0" smtClean="0"/>
              <a:t>, </a:t>
            </a:r>
            <a:r>
              <a:rPr lang="en-US" dirty="0" err="1" smtClean="0"/>
              <a:t>proizvođač</a:t>
            </a:r>
            <a:r>
              <a:rPr lang="en-US" dirty="0" smtClean="0"/>
              <a:t> </a:t>
            </a:r>
            <a:r>
              <a:rPr lang="en-US" dirty="0" err="1" smtClean="0"/>
              <a:t>starog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nema</a:t>
            </a:r>
            <a:r>
              <a:rPr lang="en-US" dirty="0" smtClean="0"/>
              <a:t> </a:t>
            </a:r>
            <a:r>
              <a:rPr lang="en-US" dirty="0" err="1" smtClean="0"/>
              <a:t>drugog</a:t>
            </a:r>
            <a:r>
              <a:rPr lang="en-US" dirty="0" smtClean="0"/>
              <a:t> </a:t>
            </a:r>
            <a:r>
              <a:rPr lang="en-US" dirty="0" err="1" smtClean="0"/>
              <a:t>izbora</a:t>
            </a:r>
            <a:r>
              <a:rPr lang="en-US" dirty="0" smtClean="0"/>
              <a:t> </a:t>
            </a:r>
            <a:r>
              <a:rPr lang="en-US" dirty="0" err="1" smtClean="0"/>
              <a:t>nego</a:t>
            </a:r>
            <a:r>
              <a:rPr lang="en-US" dirty="0" smtClean="0"/>
              <a:t> </a:t>
            </a:r>
            <a:r>
              <a:rPr lang="en-US" dirty="0" err="1" smtClean="0"/>
              <a:t>spustiti</a:t>
            </a:r>
            <a:r>
              <a:rPr lang="en-US" dirty="0" smtClean="0"/>
              <a:t> </a:t>
            </a:r>
            <a:r>
              <a:rPr lang="en-US" dirty="0" err="1" smtClean="0"/>
              <a:t>cijenu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staru</a:t>
            </a:r>
            <a:r>
              <a:rPr lang="en-US" dirty="0" smtClean="0"/>
              <a:t> </a:t>
            </a:r>
            <a:r>
              <a:rPr lang="en-US" dirty="0" err="1" smtClean="0"/>
              <a:t>razinu</a:t>
            </a:r>
            <a:r>
              <a:rPr lang="en-US" dirty="0" smtClean="0"/>
              <a:t> – </a:t>
            </a:r>
            <a:r>
              <a:rPr lang="en-US" dirty="0" err="1" smtClean="0"/>
              <a:t>narušavaju</a:t>
            </a:r>
            <a:r>
              <a:rPr lang="en-US" dirty="0" smtClean="0"/>
              <a:t> se </a:t>
            </a:r>
            <a:r>
              <a:rPr lang="en-US" dirty="0" err="1" smtClean="0"/>
              <a:t>cjenovni</a:t>
            </a:r>
            <a:r>
              <a:rPr lang="en-US" dirty="0" smtClean="0"/>
              <a:t> </a:t>
            </a:r>
            <a:r>
              <a:rPr lang="en-US" dirty="0" err="1" smtClean="0"/>
              <a:t>signali</a:t>
            </a:r>
            <a:endParaRPr lang="en-US" dirty="0" smtClean="0"/>
          </a:p>
          <a:p>
            <a:endParaRPr lang="en-US" dirty="0"/>
          </a:p>
          <a:p>
            <a:r>
              <a:rPr lang="en-US" i="1" dirty="0" err="1" smtClean="0"/>
              <a:t>Narušava</a:t>
            </a:r>
            <a:r>
              <a:rPr lang="en-US" i="1" dirty="0" smtClean="0"/>
              <a:t> </a:t>
            </a:r>
            <a:r>
              <a:rPr lang="en-US" i="1" dirty="0" err="1" smtClean="0"/>
              <a:t>upotrebu</a:t>
            </a:r>
            <a:r>
              <a:rPr lang="en-US" i="1" dirty="0" smtClean="0"/>
              <a:t> </a:t>
            </a:r>
            <a:r>
              <a:rPr lang="en-US" i="1" dirty="0" err="1" smtClean="0"/>
              <a:t>novca</a:t>
            </a:r>
            <a:r>
              <a:rPr lang="en-US" dirty="0" smtClean="0"/>
              <a:t> – </a:t>
            </a:r>
            <a:r>
              <a:rPr lang="en-US" dirty="0" err="1" smtClean="0"/>
              <a:t>držanje</a:t>
            </a:r>
            <a:r>
              <a:rPr lang="en-US" dirty="0" smtClean="0"/>
              <a:t> </a:t>
            </a:r>
            <a:r>
              <a:rPr lang="en-US" dirty="0" err="1" smtClean="0"/>
              <a:t>gotovine</a:t>
            </a:r>
            <a:r>
              <a:rPr lang="en-US" dirty="0" smtClean="0"/>
              <a:t> ne </a:t>
            </a:r>
            <a:r>
              <a:rPr lang="en-US" dirty="0" err="1" smtClean="0"/>
              <a:t>daje</a:t>
            </a:r>
            <a:r>
              <a:rPr lang="en-US" dirty="0" smtClean="0"/>
              <a:t> </a:t>
            </a:r>
            <a:r>
              <a:rPr lang="en-US" dirty="0" err="1" smtClean="0"/>
              <a:t>kamatu</a:t>
            </a:r>
            <a:r>
              <a:rPr lang="en-US" dirty="0" smtClean="0"/>
              <a:t>,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gotovine</a:t>
            </a:r>
            <a:r>
              <a:rPr lang="en-US" dirty="0" smtClean="0"/>
              <a:t> </a:t>
            </a:r>
            <a:r>
              <a:rPr lang="en-US" dirty="0" err="1" smtClean="0"/>
              <a:t>dirigira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inflacija</a:t>
            </a:r>
            <a:r>
              <a:rPr lang="en-US" dirty="0" smtClean="0"/>
              <a:t>, </a:t>
            </a:r>
            <a:r>
              <a:rPr lang="en-US" dirty="0" err="1" smtClean="0"/>
              <a:t>tj</a:t>
            </a:r>
            <a:r>
              <a:rPr lang="en-US" dirty="0" smtClean="0"/>
              <a:t>. </a:t>
            </a:r>
            <a:r>
              <a:rPr lang="en-US" dirty="0" err="1" smtClean="0"/>
              <a:t>ona</a:t>
            </a:r>
            <a:r>
              <a:rPr lang="en-US" dirty="0" smtClean="0"/>
              <a:t> </a:t>
            </a:r>
            <a:r>
              <a:rPr lang="en-US" dirty="0" err="1" smtClean="0"/>
              <a:t>stalno</a:t>
            </a:r>
            <a:r>
              <a:rPr lang="en-US" dirty="0" smtClean="0"/>
              <a:t> </a:t>
            </a:r>
            <a:r>
              <a:rPr lang="en-US" dirty="0" err="1" smtClean="0"/>
              <a:t>gubi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endParaRPr lang="en-US" dirty="0" smtClean="0"/>
          </a:p>
          <a:p>
            <a:r>
              <a:rPr lang="en-US" dirty="0" err="1" smtClean="0"/>
              <a:t>Inflacijski</a:t>
            </a:r>
            <a:r>
              <a:rPr lang="en-US" dirty="0" smtClean="0"/>
              <a:t> </a:t>
            </a:r>
            <a:r>
              <a:rPr lang="en-US" dirty="0" err="1" smtClean="0"/>
              <a:t>porez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08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 smtClean="0"/>
              <a:t>Povećava</a:t>
            </a:r>
            <a:r>
              <a:rPr lang="en-US" i="1" dirty="0" smtClean="0"/>
              <a:t> </a:t>
            </a:r>
            <a:r>
              <a:rPr lang="en-US" i="1" dirty="0" err="1" smtClean="0"/>
              <a:t>troškove</a:t>
            </a:r>
            <a:r>
              <a:rPr lang="en-US" i="1" dirty="0" smtClean="0"/>
              <a:t> </a:t>
            </a:r>
            <a:r>
              <a:rPr lang="en-US" i="1" dirty="0" err="1" smtClean="0"/>
              <a:t>pretraživanja</a:t>
            </a:r>
            <a:r>
              <a:rPr lang="en-US" i="1" dirty="0" smtClean="0"/>
              <a:t> </a:t>
            </a:r>
            <a:r>
              <a:rPr lang="en-US" i="1" dirty="0" err="1" smtClean="0"/>
              <a:t>tržišta</a:t>
            </a:r>
            <a:r>
              <a:rPr lang="en-US" dirty="0" smtClean="0"/>
              <a:t> – </a:t>
            </a:r>
            <a:r>
              <a:rPr lang="en-US" dirty="0" err="1" smtClean="0"/>
              <a:t>uslijed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poduzeća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imati</a:t>
            </a:r>
            <a:r>
              <a:rPr lang="en-US" dirty="0" smtClean="0"/>
              <a:t> </a:t>
            </a:r>
            <a:r>
              <a:rPr lang="en-US" dirty="0" err="1" smtClean="0"/>
              <a:t>troškove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prilagodbe</a:t>
            </a:r>
            <a:r>
              <a:rPr lang="en-US" dirty="0" smtClean="0"/>
              <a:t> </a:t>
            </a:r>
            <a:r>
              <a:rPr lang="en-US" dirty="0" err="1" smtClean="0"/>
              <a:t>svojih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(</a:t>
            </a:r>
            <a:r>
              <a:rPr lang="en-US" dirty="0" err="1" smtClean="0"/>
              <a:t>tiskanje</a:t>
            </a:r>
            <a:r>
              <a:rPr lang="en-US" dirty="0" smtClean="0"/>
              <a:t> </a:t>
            </a:r>
            <a:r>
              <a:rPr lang="en-US" dirty="0" err="1" smtClean="0"/>
              <a:t>novih</a:t>
            </a:r>
            <a:r>
              <a:rPr lang="en-US" dirty="0" smtClean="0"/>
              <a:t> </a:t>
            </a:r>
            <a:r>
              <a:rPr lang="en-US" dirty="0" err="1" smtClean="0"/>
              <a:t>kataloga</a:t>
            </a:r>
            <a:r>
              <a:rPr lang="en-US" dirty="0" smtClean="0"/>
              <a:t>, </a:t>
            </a:r>
            <a:r>
              <a:rPr lang="en-US" dirty="0" err="1" smtClean="0"/>
              <a:t>jelovnika</a:t>
            </a:r>
            <a:r>
              <a:rPr lang="en-US" dirty="0" smtClean="0"/>
              <a:t> </a:t>
            </a:r>
            <a:r>
              <a:rPr lang="en-US" dirty="0" err="1" smtClean="0"/>
              <a:t>itd</a:t>
            </a:r>
            <a:r>
              <a:rPr lang="en-US" dirty="0" smtClean="0"/>
              <a:t>.)</a:t>
            </a:r>
          </a:p>
          <a:p>
            <a:endParaRPr lang="en-US" dirty="0" smtClean="0"/>
          </a:p>
          <a:p>
            <a:r>
              <a:rPr lang="en-US" i="1" dirty="0" err="1" smtClean="0"/>
              <a:t>Povećava</a:t>
            </a:r>
            <a:r>
              <a:rPr lang="en-US" i="1" dirty="0" smtClean="0"/>
              <a:t> </a:t>
            </a:r>
            <a:r>
              <a:rPr lang="en-US" i="1" dirty="0" err="1" smtClean="0"/>
              <a:t>porezne</a:t>
            </a:r>
            <a:r>
              <a:rPr lang="en-US" i="1" dirty="0" smtClean="0"/>
              <a:t> </a:t>
            </a:r>
            <a:r>
              <a:rPr lang="en-US" i="1" dirty="0" err="1" smtClean="0"/>
              <a:t>prihode</a:t>
            </a:r>
            <a:r>
              <a:rPr lang="en-US" dirty="0" smtClean="0"/>
              <a:t> – </a:t>
            </a:r>
            <a:r>
              <a:rPr lang="en-US" dirty="0" err="1" smtClean="0"/>
              <a:t>inflacija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podići</a:t>
            </a:r>
            <a:r>
              <a:rPr lang="en-US" dirty="0" smtClean="0"/>
              <a:t> </a:t>
            </a:r>
            <a:r>
              <a:rPr lang="en-US" dirty="0" err="1" smtClean="0"/>
              <a:t>naše</a:t>
            </a:r>
            <a:r>
              <a:rPr lang="en-US" dirty="0" smtClean="0"/>
              <a:t> </a:t>
            </a:r>
            <a:r>
              <a:rPr lang="en-US" dirty="0" err="1" smtClean="0"/>
              <a:t>nominalne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i time </a:t>
            </a:r>
            <a:r>
              <a:rPr lang="en-US" dirty="0" err="1" smtClean="0"/>
              <a:t>nas</a:t>
            </a:r>
            <a:r>
              <a:rPr lang="en-US" dirty="0" smtClean="0"/>
              <a:t> </a:t>
            </a:r>
            <a:r>
              <a:rPr lang="en-US" dirty="0" err="1" smtClean="0"/>
              <a:t>prebaciti</a:t>
            </a:r>
            <a:r>
              <a:rPr lang="en-US" dirty="0" smtClean="0"/>
              <a:t> u </a:t>
            </a:r>
            <a:r>
              <a:rPr lang="en-US" dirty="0" err="1" smtClean="0"/>
              <a:t>viši</a:t>
            </a:r>
            <a:r>
              <a:rPr lang="en-US" dirty="0" smtClean="0"/>
              <a:t> </a:t>
            </a:r>
            <a:r>
              <a:rPr lang="en-US" dirty="0" err="1" smtClean="0"/>
              <a:t>porezni</a:t>
            </a:r>
            <a:r>
              <a:rPr lang="en-US" dirty="0" smtClean="0"/>
              <a:t> </a:t>
            </a:r>
            <a:r>
              <a:rPr lang="en-US" dirty="0" err="1" smtClean="0"/>
              <a:t>razred</a:t>
            </a:r>
            <a:r>
              <a:rPr lang="en-US" dirty="0" smtClean="0"/>
              <a:t>, </a:t>
            </a:r>
            <a:r>
              <a:rPr lang="en-US" dirty="0" err="1" smtClean="0"/>
              <a:t>pritom</a:t>
            </a:r>
            <a:r>
              <a:rPr lang="en-US" dirty="0" smtClean="0"/>
              <a:t> </a:t>
            </a:r>
            <a:r>
              <a:rPr lang="en-US" dirty="0" err="1" smtClean="0"/>
              <a:t>ostavljajući</a:t>
            </a:r>
            <a:r>
              <a:rPr lang="en-US" dirty="0" smtClean="0"/>
              <a:t> </a:t>
            </a:r>
            <a:r>
              <a:rPr lang="en-US" dirty="0" err="1" smtClean="0"/>
              <a:t>naš</a:t>
            </a:r>
            <a:r>
              <a:rPr lang="en-US" dirty="0" smtClean="0"/>
              <a:t> </a:t>
            </a:r>
            <a:r>
              <a:rPr lang="en-US" dirty="0" err="1" smtClean="0"/>
              <a:t>realni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istoj</a:t>
            </a:r>
            <a:r>
              <a:rPr lang="en-US" dirty="0" smtClean="0"/>
              <a:t> </a:t>
            </a:r>
            <a:r>
              <a:rPr lang="en-US" dirty="0" err="1" smtClean="0"/>
              <a:t>razini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inflacija</a:t>
            </a:r>
            <a:r>
              <a:rPr lang="en-US" dirty="0" smtClean="0"/>
              <a:t> </a:t>
            </a:r>
            <a:r>
              <a:rPr lang="en-US" dirty="0" err="1" smtClean="0"/>
              <a:t>raste</a:t>
            </a:r>
            <a:r>
              <a:rPr lang="en-US" dirty="0" smtClean="0"/>
              <a:t> a </a:t>
            </a:r>
            <a:r>
              <a:rPr lang="en-US" dirty="0" err="1" smtClean="0"/>
              <a:t>naš</a:t>
            </a:r>
            <a:r>
              <a:rPr lang="en-US" dirty="0" smtClean="0"/>
              <a:t> </a:t>
            </a:r>
            <a:r>
              <a:rPr lang="en-US" dirty="0" err="1" smtClean="0"/>
              <a:t>nominalni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ostaje</a:t>
            </a:r>
            <a:r>
              <a:rPr lang="en-US" dirty="0" smtClean="0"/>
              <a:t> </a:t>
            </a:r>
            <a:r>
              <a:rPr lang="en-US" dirty="0" err="1" smtClean="0"/>
              <a:t>isti</a:t>
            </a:r>
            <a:r>
              <a:rPr lang="en-US" dirty="0" smtClean="0"/>
              <a:t>, </a:t>
            </a:r>
            <a:r>
              <a:rPr lang="en-US" dirty="0" err="1" smtClean="0"/>
              <a:t>naša</a:t>
            </a:r>
            <a:r>
              <a:rPr lang="en-US" dirty="0" smtClean="0"/>
              <a:t> </a:t>
            </a:r>
            <a:r>
              <a:rPr lang="en-US" i="1" dirty="0" err="1" smtClean="0"/>
              <a:t>kupovna</a:t>
            </a:r>
            <a:r>
              <a:rPr lang="en-US" i="1" dirty="0" smtClean="0"/>
              <a:t> </a:t>
            </a:r>
            <a:r>
              <a:rPr lang="en-US" i="1" dirty="0" err="1" smtClean="0"/>
              <a:t>moć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08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Stagflacija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indeks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neugodnosti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Stagflacija</a:t>
            </a:r>
            <a:r>
              <a:rPr lang="en-US" dirty="0" smtClean="0"/>
              <a:t> – </a:t>
            </a:r>
            <a:r>
              <a:rPr lang="en-US" dirty="0" err="1" smtClean="0"/>
              <a:t>situacija</a:t>
            </a:r>
            <a:r>
              <a:rPr lang="en-US" dirty="0" smtClean="0"/>
              <a:t> u </a:t>
            </a:r>
            <a:r>
              <a:rPr lang="en-US" dirty="0" err="1" smtClean="0"/>
              <a:t>kojoj</a:t>
            </a:r>
            <a:r>
              <a:rPr lang="en-US" dirty="0" smtClean="0"/>
              <a:t> </a:t>
            </a:r>
            <a:r>
              <a:rPr lang="en-US" dirty="0" err="1" smtClean="0"/>
              <a:t>istovremeno</a:t>
            </a:r>
            <a:r>
              <a:rPr lang="en-US" dirty="0" smtClean="0"/>
              <a:t> </a:t>
            </a:r>
            <a:r>
              <a:rPr lang="en-US" dirty="0" err="1" smtClean="0"/>
              <a:t>dolazi</a:t>
            </a:r>
            <a:r>
              <a:rPr lang="en-US" dirty="0" smtClean="0"/>
              <a:t> do </a:t>
            </a:r>
            <a:r>
              <a:rPr lang="en-US" i="1" dirty="0" err="1" smtClean="0"/>
              <a:t>inflacije</a:t>
            </a:r>
            <a:r>
              <a:rPr lang="en-US" dirty="0" smtClean="0"/>
              <a:t> (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) i </a:t>
            </a:r>
            <a:r>
              <a:rPr lang="en-US" i="1" dirty="0" err="1" smtClean="0"/>
              <a:t>stagnacije</a:t>
            </a:r>
            <a:r>
              <a:rPr lang="en-US" dirty="0" smtClean="0"/>
              <a:t> (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) – “</a:t>
            </a:r>
            <a:r>
              <a:rPr lang="en-US" dirty="0" err="1" smtClean="0"/>
              <a:t>šok</a:t>
            </a:r>
            <a:r>
              <a:rPr lang="en-US" dirty="0" smtClean="0"/>
              <a:t>” </a:t>
            </a:r>
            <a:r>
              <a:rPr lang="en-US" dirty="0" err="1" smtClean="0"/>
              <a:t>ponude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Indeks</a:t>
            </a:r>
            <a:r>
              <a:rPr lang="en-US" b="1" dirty="0" smtClean="0"/>
              <a:t> </a:t>
            </a:r>
            <a:r>
              <a:rPr lang="en-US" b="1" dirty="0" err="1" smtClean="0"/>
              <a:t>neugodnosti</a:t>
            </a:r>
            <a:r>
              <a:rPr lang="en-US" dirty="0" smtClean="0"/>
              <a:t> – </a:t>
            </a:r>
            <a:r>
              <a:rPr lang="en-US" dirty="0" err="1" smtClean="0"/>
              <a:t>mjeri</a:t>
            </a:r>
            <a:r>
              <a:rPr lang="en-US" dirty="0" smtClean="0"/>
              <a:t> </a:t>
            </a:r>
            <a:r>
              <a:rPr lang="en-US" dirty="0" err="1" smtClean="0"/>
              <a:t>stupanj</a:t>
            </a:r>
            <a:r>
              <a:rPr lang="en-US" dirty="0" smtClean="0"/>
              <a:t> </a:t>
            </a:r>
            <a:r>
              <a:rPr lang="en-US" dirty="0" err="1" smtClean="0"/>
              <a:t>neugodnosti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izaziva</a:t>
            </a:r>
            <a:r>
              <a:rPr lang="en-US" dirty="0" smtClean="0"/>
              <a:t> </a:t>
            </a:r>
            <a:r>
              <a:rPr lang="en-US" dirty="0" err="1" smtClean="0"/>
              <a:t>visoka</a:t>
            </a:r>
            <a:r>
              <a:rPr lang="en-US" dirty="0" smtClean="0"/>
              <a:t> </a:t>
            </a:r>
            <a:r>
              <a:rPr lang="en-US" dirty="0" err="1" smtClean="0"/>
              <a:t>inflacija</a:t>
            </a:r>
            <a:r>
              <a:rPr lang="en-US" dirty="0" smtClean="0"/>
              <a:t> i </a:t>
            </a:r>
            <a:r>
              <a:rPr lang="en-US" dirty="0" err="1" smtClean="0"/>
              <a:t>nezaposlenost</a:t>
            </a:r>
            <a:endParaRPr lang="en-US" dirty="0"/>
          </a:p>
          <a:p>
            <a:r>
              <a:rPr lang="en-US" dirty="0" err="1" smtClean="0"/>
              <a:t>Jednak</a:t>
            </a:r>
            <a:r>
              <a:rPr lang="en-US" dirty="0" smtClean="0"/>
              <a:t> je </a:t>
            </a:r>
            <a:r>
              <a:rPr lang="en-US" dirty="0" err="1" smtClean="0"/>
              <a:t>zbroju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i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nezaposlenosti</a:t>
            </a:r>
            <a:endParaRPr lang="en-US" dirty="0" smtClean="0"/>
          </a:p>
          <a:p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službena</a:t>
            </a:r>
            <a:r>
              <a:rPr lang="en-US" dirty="0" smtClean="0"/>
              <a:t> </a:t>
            </a:r>
            <a:r>
              <a:rPr lang="en-US" dirty="0" err="1" smtClean="0"/>
              <a:t>državna</a:t>
            </a:r>
            <a:r>
              <a:rPr lang="en-US" dirty="0" smtClean="0"/>
              <a:t> </a:t>
            </a:r>
            <a:r>
              <a:rPr lang="en-US" dirty="0" err="1" smtClean="0"/>
              <a:t>statistika</a:t>
            </a:r>
            <a:r>
              <a:rPr lang="en-US" dirty="0" smtClean="0"/>
              <a:t>, no on </a:t>
            </a:r>
            <a:r>
              <a:rPr lang="en-US" dirty="0" err="1" smtClean="0"/>
              <a:t>daje</a:t>
            </a:r>
            <a:r>
              <a:rPr lang="en-US" dirty="0" smtClean="0"/>
              <a:t> </a:t>
            </a:r>
            <a:r>
              <a:rPr lang="en-US" dirty="0" err="1" smtClean="0"/>
              <a:t>sveobuhvatnu</a:t>
            </a:r>
            <a:r>
              <a:rPr lang="en-US" dirty="0" smtClean="0"/>
              <a:t> </a:t>
            </a:r>
            <a:r>
              <a:rPr lang="en-US" dirty="0" err="1" smtClean="0"/>
              <a:t>mjeru</a:t>
            </a:r>
            <a:r>
              <a:rPr lang="en-US" dirty="0" smtClean="0"/>
              <a:t> </a:t>
            </a:r>
            <a:r>
              <a:rPr lang="en-US" dirty="0" err="1" smtClean="0"/>
              <a:t>potrošačevog</a:t>
            </a:r>
            <a:r>
              <a:rPr lang="en-US" dirty="0" smtClean="0"/>
              <a:t> </a:t>
            </a:r>
            <a:r>
              <a:rPr lang="en-US" dirty="0" err="1" smtClean="0"/>
              <a:t>položaja</a:t>
            </a:r>
            <a:r>
              <a:rPr lang="en-US" dirty="0" smtClean="0"/>
              <a:t> </a:t>
            </a:r>
            <a:r>
              <a:rPr lang="en-US" dirty="0" err="1" smtClean="0"/>
              <a:t>tijekom</a:t>
            </a:r>
            <a:r>
              <a:rPr lang="en-US" dirty="0" smtClean="0"/>
              <a:t> </a:t>
            </a:r>
            <a:r>
              <a:rPr lang="en-US" dirty="0" err="1" smtClean="0"/>
              <a:t>razdoblja</a:t>
            </a:r>
            <a:r>
              <a:rPr lang="en-US" dirty="0" smtClean="0"/>
              <a:t> </a:t>
            </a:r>
            <a:r>
              <a:rPr lang="en-US" dirty="0" err="1" smtClean="0"/>
              <a:t>stagflacije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7857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Količina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novca</a:t>
            </a:r>
            <a:r>
              <a:rPr lang="en-US" sz="2800" b="1" dirty="0" smtClean="0"/>
              <a:t> u </a:t>
            </a:r>
            <a:r>
              <a:rPr lang="en-US" sz="2800" b="1" dirty="0" err="1" smtClean="0"/>
              <a:t>optjecaju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stabilnost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cijena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Gospodarstvo</a:t>
            </a:r>
            <a:r>
              <a:rPr lang="en-US" dirty="0" smtClean="0"/>
              <a:t> </a:t>
            </a:r>
            <a:r>
              <a:rPr lang="en-US" dirty="0" err="1" smtClean="0"/>
              <a:t>treba</a:t>
            </a:r>
            <a:r>
              <a:rPr lang="en-US" dirty="0" smtClean="0"/>
              <a:t> </a:t>
            </a:r>
            <a:r>
              <a:rPr lang="en-US" dirty="0" err="1" smtClean="0"/>
              <a:t>opskrbiti</a:t>
            </a:r>
            <a:r>
              <a:rPr lang="en-US" dirty="0" smtClean="0"/>
              <a:t> </a:t>
            </a:r>
            <a:r>
              <a:rPr lang="en-US" dirty="0" err="1" smtClean="0"/>
              <a:t>dovoljnom</a:t>
            </a:r>
            <a:r>
              <a:rPr lang="en-US" dirty="0" smtClean="0"/>
              <a:t>, </a:t>
            </a:r>
            <a:r>
              <a:rPr lang="en-US" dirty="0" err="1" smtClean="0"/>
              <a:t>ni</a:t>
            </a:r>
            <a:r>
              <a:rPr lang="en-US" dirty="0" smtClean="0"/>
              <a:t> </a:t>
            </a:r>
            <a:r>
              <a:rPr lang="en-US" dirty="0" err="1" smtClean="0"/>
              <a:t>pretjeranom</a:t>
            </a:r>
            <a:r>
              <a:rPr lang="en-US" dirty="0" smtClean="0"/>
              <a:t> </a:t>
            </a:r>
            <a:r>
              <a:rPr lang="en-US" dirty="0" err="1" smtClean="0"/>
              <a:t>ni</a:t>
            </a:r>
            <a:r>
              <a:rPr lang="en-US" dirty="0" smtClean="0"/>
              <a:t> </a:t>
            </a:r>
            <a:r>
              <a:rPr lang="en-US" dirty="0" err="1" smtClean="0"/>
              <a:t>premalom</a:t>
            </a:r>
            <a:r>
              <a:rPr lang="en-US" dirty="0"/>
              <a:t> </a:t>
            </a:r>
            <a:r>
              <a:rPr lang="en-US" dirty="0" err="1" smtClean="0"/>
              <a:t>količinom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, da bi </a:t>
            </a:r>
            <a:r>
              <a:rPr lang="en-US" dirty="0" err="1" smtClean="0"/>
              <a:t>realni</a:t>
            </a:r>
            <a:r>
              <a:rPr lang="en-US" dirty="0" smtClean="0"/>
              <a:t> </a:t>
            </a:r>
            <a:r>
              <a:rPr lang="en-US" dirty="0" err="1" smtClean="0"/>
              <a:t>sektor</a:t>
            </a:r>
            <a:r>
              <a:rPr lang="en-US" dirty="0" smtClean="0"/>
              <a:t> </a:t>
            </a:r>
            <a:r>
              <a:rPr lang="en-US" dirty="0" err="1" smtClean="0"/>
              <a:t>mogao</a:t>
            </a:r>
            <a:r>
              <a:rPr lang="en-US" dirty="0" smtClean="0"/>
              <a:t> </a:t>
            </a:r>
            <a:r>
              <a:rPr lang="en-US" dirty="0" err="1" smtClean="0"/>
              <a:t>stabilno</a:t>
            </a:r>
            <a:r>
              <a:rPr lang="en-US" dirty="0" smtClean="0"/>
              <a:t> i </a:t>
            </a:r>
            <a:r>
              <a:rPr lang="en-US" dirty="0" err="1" smtClean="0"/>
              <a:t>uspješno</a:t>
            </a:r>
            <a:r>
              <a:rPr lang="en-US" dirty="0" smtClean="0"/>
              <a:t> </a:t>
            </a:r>
            <a:r>
              <a:rPr lang="en-US" dirty="0" err="1" smtClean="0"/>
              <a:t>poslovati</a:t>
            </a:r>
            <a:endParaRPr lang="en-US" dirty="0" smtClean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postoji</a:t>
            </a:r>
            <a:r>
              <a:rPr lang="en-US" dirty="0" smtClean="0"/>
              <a:t> </a:t>
            </a:r>
            <a:r>
              <a:rPr lang="en-US" dirty="0" err="1" smtClean="0"/>
              <a:t>višak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, </a:t>
            </a:r>
            <a:r>
              <a:rPr lang="en-US" dirty="0" err="1" smtClean="0"/>
              <a:t>ljudi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htjeti</a:t>
            </a:r>
            <a:r>
              <a:rPr lang="en-US" dirty="0" smtClean="0"/>
              <a:t> </a:t>
            </a:r>
            <a:r>
              <a:rPr lang="en-US" dirty="0" err="1" smtClean="0"/>
              <a:t>kupovati</a:t>
            </a:r>
            <a:r>
              <a:rPr lang="en-US" dirty="0" smtClean="0"/>
              <a:t> </a:t>
            </a:r>
            <a:r>
              <a:rPr lang="en-US" dirty="0" err="1" smtClean="0"/>
              <a:t>veće</a:t>
            </a:r>
            <a:r>
              <a:rPr lang="en-US" dirty="0" smtClean="0"/>
              <a:t> </a:t>
            </a:r>
            <a:r>
              <a:rPr lang="en-US" dirty="0" err="1" smtClean="0"/>
              <a:t>količine</a:t>
            </a:r>
            <a:r>
              <a:rPr lang="en-US" dirty="0" smtClean="0"/>
              <a:t> </a:t>
            </a:r>
            <a:r>
              <a:rPr lang="en-US" dirty="0" err="1" smtClean="0"/>
              <a:t>dobara</a:t>
            </a:r>
            <a:r>
              <a:rPr lang="en-US" dirty="0" smtClean="0"/>
              <a:t>,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dovesti</a:t>
            </a:r>
            <a:r>
              <a:rPr lang="en-US" dirty="0" smtClean="0"/>
              <a:t> do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njihovih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– </a:t>
            </a:r>
            <a:r>
              <a:rPr lang="en-US" i="1" dirty="0" err="1" smtClean="0"/>
              <a:t>inflacija</a:t>
            </a:r>
            <a:endParaRPr lang="en-US" i="1" dirty="0" smtClean="0"/>
          </a:p>
          <a:p>
            <a:r>
              <a:rPr lang="en-US" dirty="0" err="1" smtClean="0"/>
              <a:t>Ako</a:t>
            </a:r>
            <a:r>
              <a:rPr lang="en-US" dirty="0" smtClean="0"/>
              <a:t> je </a:t>
            </a:r>
            <a:r>
              <a:rPr lang="en-US" dirty="0" err="1" smtClean="0"/>
              <a:t>premalo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, </a:t>
            </a:r>
            <a:r>
              <a:rPr lang="en-US" dirty="0" err="1" smtClean="0"/>
              <a:t>manja</a:t>
            </a:r>
            <a:r>
              <a:rPr lang="en-US" dirty="0" smtClean="0"/>
              <a:t> je i </a:t>
            </a:r>
            <a:r>
              <a:rPr lang="en-US" dirty="0" err="1" smtClean="0"/>
              <a:t>potražnja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proizvedenim</a:t>
            </a:r>
            <a:r>
              <a:rPr lang="en-US" dirty="0" smtClean="0"/>
              <a:t> </a:t>
            </a:r>
            <a:r>
              <a:rPr lang="en-US" dirty="0" err="1" smtClean="0"/>
              <a:t>robama</a:t>
            </a:r>
            <a:r>
              <a:rPr lang="en-US" dirty="0" smtClean="0"/>
              <a:t> i </a:t>
            </a:r>
            <a:r>
              <a:rPr lang="en-US" dirty="0" err="1" smtClean="0"/>
              <a:t>uslugama</a:t>
            </a:r>
            <a:r>
              <a:rPr lang="en-US" dirty="0" smtClean="0"/>
              <a:t>,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dovesti</a:t>
            </a:r>
            <a:r>
              <a:rPr lang="en-US" dirty="0" smtClean="0"/>
              <a:t> do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njihovih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- </a:t>
            </a:r>
            <a:r>
              <a:rPr lang="en-US" i="1" dirty="0" err="1" smtClean="0"/>
              <a:t>deflacija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4139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Kratkoročna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Phillipsova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krivulja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William Phillips – </a:t>
            </a:r>
            <a:r>
              <a:rPr lang="en-US" dirty="0" err="1" smtClean="0"/>
              <a:t>otkrio</a:t>
            </a:r>
            <a:r>
              <a:rPr lang="en-US" dirty="0" smtClean="0"/>
              <a:t> </a:t>
            </a:r>
            <a:r>
              <a:rPr lang="en-US" dirty="0" err="1" smtClean="0"/>
              <a:t>obrnuto</a:t>
            </a:r>
            <a:r>
              <a:rPr lang="en-US" dirty="0" smtClean="0"/>
              <a:t> </a:t>
            </a:r>
            <a:r>
              <a:rPr lang="en-US" dirty="0" err="1" smtClean="0"/>
              <a:t>proporcionalnu</a:t>
            </a:r>
            <a:r>
              <a:rPr lang="en-US" dirty="0" smtClean="0"/>
              <a:t> </a:t>
            </a:r>
            <a:r>
              <a:rPr lang="en-US" dirty="0" err="1" smtClean="0"/>
              <a:t>vezu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nezaposlenosti</a:t>
            </a:r>
            <a:r>
              <a:rPr lang="en-US" dirty="0" smtClean="0"/>
              <a:t> i </a:t>
            </a:r>
            <a:r>
              <a:rPr lang="en-US" dirty="0" err="1" smtClean="0"/>
              <a:t>inflacije</a:t>
            </a:r>
            <a:r>
              <a:rPr lang="en-US" dirty="0" smtClean="0"/>
              <a:t> (</a:t>
            </a:r>
            <a:r>
              <a:rPr lang="en-US" dirty="0" err="1" smtClean="0"/>
              <a:t>negativan</a:t>
            </a:r>
            <a:r>
              <a:rPr lang="en-US" dirty="0" smtClean="0"/>
              <a:t> </a:t>
            </a:r>
            <a:r>
              <a:rPr lang="en-US" dirty="0" err="1" smtClean="0"/>
              <a:t>nagib</a:t>
            </a:r>
            <a:r>
              <a:rPr lang="en-US" dirty="0" smtClean="0"/>
              <a:t> </a:t>
            </a:r>
            <a:r>
              <a:rPr lang="en-US" dirty="0" err="1" smtClean="0"/>
              <a:t>Phillipsove</a:t>
            </a:r>
            <a:r>
              <a:rPr lang="en-US" dirty="0" smtClean="0"/>
              <a:t> </a:t>
            </a:r>
            <a:r>
              <a:rPr lang="en-US" dirty="0" err="1" smtClean="0"/>
              <a:t>krivulje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Ekonomske</a:t>
            </a:r>
            <a:r>
              <a:rPr lang="en-US" dirty="0" smtClean="0"/>
              <a:t> </a:t>
            </a:r>
            <a:r>
              <a:rPr lang="en-US" dirty="0" err="1" smtClean="0"/>
              <a:t>vlasti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smanjiti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r>
              <a:rPr lang="en-US" dirty="0" smtClean="0"/>
              <a:t>, 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r>
              <a:rPr lang="en-US" dirty="0" err="1" smtClean="0"/>
              <a:t>moraju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 </a:t>
            </a:r>
            <a:r>
              <a:rPr lang="en-US" dirty="0" err="1" smtClean="0"/>
              <a:t>spremne</a:t>
            </a:r>
            <a:r>
              <a:rPr lang="en-US" dirty="0" smtClean="0"/>
              <a:t> </a:t>
            </a:r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izbor</a:t>
            </a:r>
            <a:r>
              <a:rPr lang="en-US" dirty="0" smtClean="0"/>
              <a:t> “</a:t>
            </a:r>
            <a:r>
              <a:rPr lang="en-US" dirty="0" err="1" smtClean="0"/>
              <a:t>platiti</a:t>
            </a:r>
            <a:r>
              <a:rPr lang="en-US" dirty="0" smtClean="0"/>
              <a:t>” </a:t>
            </a:r>
            <a:r>
              <a:rPr lang="en-US" dirty="0" err="1" smtClean="0"/>
              <a:t>višom</a:t>
            </a:r>
            <a:r>
              <a:rPr lang="en-US" dirty="0" smtClean="0"/>
              <a:t> </a:t>
            </a:r>
            <a:r>
              <a:rPr lang="en-US" dirty="0" err="1" smtClean="0"/>
              <a:t>stopom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endParaRPr lang="en-US" dirty="0" smtClean="0"/>
          </a:p>
          <a:p>
            <a:r>
              <a:rPr lang="en-US" dirty="0" err="1" smtClean="0"/>
              <a:t>Što</a:t>
            </a:r>
            <a:r>
              <a:rPr lang="en-US" dirty="0" smtClean="0"/>
              <a:t> je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strmija</a:t>
            </a:r>
            <a:r>
              <a:rPr lang="en-US" dirty="0" smtClean="0"/>
              <a:t>, to je </a:t>
            </a:r>
            <a:r>
              <a:rPr lang="en-US" dirty="0" err="1" smtClean="0"/>
              <a:t>moguće</a:t>
            </a:r>
            <a:r>
              <a:rPr lang="en-US" dirty="0" smtClean="0"/>
              <a:t>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malo</a:t>
            </a:r>
            <a:r>
              <a:rPr lang="en-US" dirty="0" smtClean="0"/>
              <a:t>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nezaposlenosti</a:t>
            </a:r>
            <a:r>
              <a:rPr lang="en-US" dirty="0" smtClean="0"/>
              <a:t> </a:t>
            </a:r>
            <a:r>
              <a:rPr lang="en-US" dirty="0" err="1" smtClean="0"/>
              <a:t>relativno</a:t>
            </a:r>
            <a:r>
              <a:rPr lang="en-US" dirty="0" smtClean="0"/>
              <a:t> </a:t>
            </a:r>
            <a:r>
              <a:rPr lang="en-US" dirty="0" err="1" smtClean="0"/>
              <a:t>lako</a:t>
            </a:r>
            <a:r>
              <a:rPr lang="en-US" dirty="0" smtClean="0"/>
              <a:t> </a:t>
            </a:r>
            <a:r>
              <a:rPr lang="en-US" dirty="0" err="1" smtClean="0"/>
              <a:t>smanjiti</a:t>
            </a:r>
            <a:r>
              <a:rPr lang="en-US" dirty="0" smtClean="0"/>
              <a:t> </a:t>
            </a:r>
            <a:r>
              <a:rPr lang="en-US" dirty="0" err="1" smtClean="0"/>
              <a:t>inflaciju</a:t>
            </a:r>
            <a:r>
              <a:rPr lang="en-US" dirty="0" smtClean="0"/>
              <a:t>, i </a:t>
            </a:r>
            <a:r>
              <a:rPr lang="en-US" dirty="0" err="1" smtClean="0"/>
              <a:t>obrnuto</a:t>
            </a:r>
            <a:endParaRPr lang="en-US" dirty="0" smtClean="0"/>
          </a:p>
          <a:p>
            <a:r>
              <a:rPr lang="en-US" dirty="0" err="1" smtClean="0"/>
              <a:t>Položenija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govori</a:t>
            </a:r>
            <a:r>
              <a:rPr lang="en-US" dirty="0" smtClean="0"/>
              <a:t> da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smanjivanje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dovesti</a:t>
            </a:r>
            <a:r>
              <a:rPr lang="en-US" dirty="0" smtClean="0"/>
              <a:t> do </a:t>
            </a:r>
            <a:r>
              <a:rPr lang="en-US" dirty="0" err="1" smtClean="0"/>
              <a:t>značajnijeg</a:t>
            </a:r>
            <a:r>
              <a:rPr lang="en-US" dirty="0" smtClean="0"/>
              <a:t> </a:t>
            </a:r>
            <a:r>
              <a:rPr lang="en-US" dirty="0" err="1" smtClean="0"/>
              <a:t>povećanja</a:t>
            </a:r>
            <a:r>
              <a:rPr lang="en-US" dirty="0" smtClean="0"/>
              <a:t> </a:t>
            </a:r>
            <a:r>
              <a:rPr lang="en-US" dirty="0" err="1" smtClean="0"/>
              <a:t>nezaposlenosti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2159000"/>
            <a:ext cx="3441700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3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605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Phillipsova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krivulja</a:t>
            </a:r>
            <a:r>
              <a:rPr lang="en-US" sz="2800" b="1" dirty="0" smtClean="0"/>
              <a:t> u </a:t>
            </a:r>
            <a:r>
              <a:rPr lang="en-US" sz="2800" b="1" dirty="0" err="1" smtClean="0"/>
              <a:t>dugom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roku</a:t>
            </a:r>
            <a:endParaRPr lang="en-US" sz="2800" b="1" dirty="0" smtClean="0"/>
          </a:p>
          <a:p>
            <a:pPr marL="0" indent="0">
              <a:buNone/>
            </a:pPr>
            <a:endParaRPr lang="en-US" sz="1800" dirty="0"/>
          </a:p>
          <a:p>
            <a:r>
              <a:rPr lang="en-US" dirty="0" smtClean="0"/>
              <a:t>Edmund Phelps i Milton Friedman </a:t>
            </a:r>
            <a:r>
              <a:rPr lang="en-US" dirty="0" err="1" smtClean="0"/>
              <a:t>tvrde</a:t>
            </a:r>
            <a:r>
              <a:rPr lang="en-US" dirty="0" smtClean="0"/>
              <a:t> da </a:t>
            </a:r>
            <a:r>
              <a:rPr lang="en-US" dirty="0" err="1" smtClean="0"/>
              <a:t>Phillipsova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opada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u </a:t>
            </a:r>
            <a:r>
              <a:rPr lang="en-US" dirty="0" err="1" smtClean="0"/>
              <a:t>kratkom</a:t>
            </a:r>
            <a:r>
              <a:rPr lang="en-US" dirty="0" smtClean="0"/>
              <a:t> </a:t>
            </a:r>
            <a:r>
              <a:rPr lang="en-US" dirty="0" err="1" smtClean="0"/>
              <a:t>roku</a:t>
            </a:r>
            <a:endParaRPr lang="en-US" dirty="0" smtClean="0"/>
          </a:p>
          <a:p>
            <a:r>
              <a:rPr lang="en-US" dirty="0" smtClean="0"/>
              <a:t>U </a:t>
            </a:r>
            <a:r>
              <a:rPr lang="en-US" dirty="0" err="1" smtClean="0"/>
              <a:t>dugom</a:t>
            </a:r>
            <a:r>
              <a:rPr lang="en-US" dirty="0" smtClean="0"/>
              <a:t> </a:t>
            </a:r>
            <a:r>
              <a:rPr lang="en-US" dirty="0" err="1" smtClean="0"/>
              <a:t>roku</a:t>
            </a:r>
            <a:r>
              <a:rPr lang="en-US" dirty="0" smtClean="0"/>
              <a:t> </a:t>
            </a:r>
            <a:r>
              <a:rPr lang="en-US" dirty="0" err="1" smtClean="0"/>
              <a:t>postoji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jedna</a:t>
            </a:r>
            <a:r>
              <a:rPr lang="en-US" dirty="0" smtClean="0"/>
              <a:t> </a:t>
            </a:r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nezaposlenosti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je u </a:t>
            </a:r>
            <a:r>
              <a:rPr lang="en-US" dirty="0" err="1" smtClean="0"/>
              <a:t>skladu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stabilnom</a:t>
            </a:r>
            <a:r>
              <a:rPr lang="en-US" dirty="0" smtClean="0"/>
              <a:t> </a:t>
            </a:r>
            <a:r>
              <a:rPr lang="en-US" dirty="0" err="1" smtClean="0"/>
              <a:t>inflacijom</a:t>
            </a:r>
            <a:r>
              <a:rPr lang="en-US" dirty="0" smtClean="0"/>
              <a:t>, a </a:t>
            </a:r>
            <a:r>
              <a:rPr lang="en-US" dirty="0" err="1" smtClean="0"/>
              <a:t>zove</a:t>
            </a:r>
            <a:r>
              <a:rPr lang="en-US" dirty="0" smtClean="0"/>
              <a:t> se </a:t>
            </a:r>
            <a:r>
              <a:rPr lang="en-US" i="1" dirty="0" err="1" smtClean="0"/>
              <a:t>prirodna</a:t>
            </a:r>
            <a:r>
              <a:rPr lang="en-US" i="1" dirty="0" smtClean="0"/>
              <a:t> </a:t>
            </a:r>
            <a:r>
              <a:rPr lang="en-US" i="1" dirty="0" err="1" smtClean="0"/>
              <a:t>stopa</a:t>
            </a:r>
            <a:r>
              <a:rPr lang="en-US" i="1" dirty="0" smtClean="0"/>
              <a:t> </a:t>
            </a:r>
            <a:r>
              <a:rPr lang="en-US" i="1" dirty="0" err="1" smtClean="0"/>
              <a:t>nezaposlenosti</a:t>
            </a:r>
            <a:endParaRPr lang="en-US" i="1" dirty="0" smtClean="0"/>
          </a:p>
          <a:p>
            <a:r>
              <a:rPr lang="en-US" b="1" dirty="0" err="1" smtClean="0"/>
              <a:t>Prirodna</a:t>
            </a:r>
            <a:r>
              <a:rPr lang="en-US" b="1" dirty="0" smtClean="0"/>
              <a:t> </a:t>
            </a:r>
            <a:r>
              <a:rPr lang="en-US" b="1" dirty="0" err="1" smtClean="0"/>
              <a:t>stopa</a:t>
            </a:r>
            <a:r>
              <a:rPr lang="en-US" b="1" dirty="0" smtClean="0"/>
              <a:t> </a:t>
            </a:r>
            <a:r>
              <a:rPr lang="en-US" b="1" dirty="0" err="1" smtClean="0"/>
              <a:t>nezaposlenosti</a:t>
            </a:r>
            <a:r>
              <a:rPr lang="en-US" dirty="0" smtClean="0"/>
              <a:t> – ne </a:t>
            </a:r>
            <a:r>
              <a:rPr lang="en-US" dirty="0" err="1" smtClean="0"/>
              <a:t>može</a:t>
            </a:r>
            <a:r>
              <a:rPr lang="en-US" dirty="0" smtClean="0"/>
              <a:t> se </a:t>
            </a:r>
            <a:r>
              <a:rPr lang="en-US" dirty="0" err="1" smtClean="0"/>
              <a:t>trajno</a:t>
            </a:r>
            <a:r>
              <a:rPr lang="en-US" dirty="0" smtClean="0"/>
              <a:t> </a:t>
            </a:r>
            <a:r>
              <a:rPr lang="en-US" dirty="0" err="1" smtClean="0"/>
              <a:t>smanjiti</a:t>
            </a:r>
            <a:r>
              <a:rPr lang="en-US" dirty="0" smtClean="0"/>
              <a:t>, a da se </a:t>
            </a:r>
            <a:r>
              <a:rPr lang="en-US" dirty="0" err="1" smtClean="0"/>
              <a:t>pritom</a:t>
            </a:r>
            <a:r>
              <a:rPr lang="en-US" dirty="0" smtClean="0"/>
              <a:t> ne </a:t>
            </a:r>
            <a:r>
              <a:rPr lang="en-US" dirty="0" err="1" smtClean="0"/>
              <a:t>probudi</a:t>
            </a:r>
            <a:r>
              <a:rPr lang="en-US" dirty="0" smtClean="0"/>
              <a:t> </a:t>
            </a:r>
            <a:r>
              <a:rPr lang="en-US" dirty="0" err="1" smtClean="0"/>
              <a:t>štetna</a:t>
            </a:r>
            <a:r>
              <a:rPr lang="en-US" dirty="0" smtClean="0"/>
              <a:t> </a:t>
            </a:r>
            <a:r>
              <a:rPr lang="en-US" dirty="0" err="1" smtClean="0"/>
              <a:t>inflacijska</a:t>
            </a:r>
            <a:r>
              <a:rPr lang="en-US" dirty="0" smtClean="0"/>
              <a:t> </a:t>
            </a:r>
            <a:r>
              <a:rPr lang="en-US" dirty="0" err="1" smtClean="0"/>
              <a:t>spirala</a:t>
            </a:r>
            <a:endParaRPr lang="en-US" dirty="0" smtClean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ekonomske</a:t>
            </a:r>
            <a:r>
              <a:rPr lang="en-US" dirty="0" smtClean="0"/>
              <a:t> </a:t>
            </a:r>
            <a:r>
              <a:rPr lang="en-US" dirty="0" err="1" smtClean="0"/>
              <a:t>vlasti</a:t>
            </a:r>
            <a:r>
              <a:rPr lang="en-US" dirty="0"/>
              <a:t> </a:t>
            </a:r>
            <a:r>
              <a:rPr lang="en-US" dirty="0" err="1" smtClean="0"/>
              <a:t>pokušaju</a:t>
            </a:r>
            <a:r>
              <a:rPr lang="en-US" dirty="0" smtClean="0"/>
              <a:t> </a:t>
            </a:r>
            <a:r>
              <a:rPr lang="en-US" dirty="0" err="1" smtClean="0"/>
              <a:t>dalje</a:t>
            </a:r>
            <a:r>
              <a:rPr lang="en-US" dirty="0" smtClean="0"/>
              <a:t> </a:t>
            </a:r>
            <a:r>
              <a:rPr lang="en-US" dirty="0" err="1" smtClean="0"/>
              <a:t>smanjivati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r>
              <a:rPr lang="en-US" dirty="0" smtClean="0"/>
              <a:t>, </a:t>
            </a:r>
            <a:r>
              <a:rPr lang="en-US" dirty="0" err="1" smtClean="0"/>
              <a:t>potražnja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radom</a:t>
            </a:r>
            <a:r>
              <a:rPr lang="en-US" dirty="0" smtClean="0"/>
              <a:t> </a:t>
            </a:r>
            <a:r>
              <a:rPr lang="en-US" dirty="0" err="1" smtClean="0"/>
              <a:t>povećati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cijenu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i </a:t>
            </a:r>
            <a:r>
              <a:rPr lang="en-US" dirty="0" err="1" smtClean="0"/>
              <a:t>potaknuti</a:t>
            </a:r>
            <a:r>
              <a:rPr lang="en-US" dirty="0" smtClean="0"/>
              <a:t> </a:t>
            </a:r>
            <a:r>
              <a:rPr lang="en-US" dirty="0" err="1" smtClean="0"/>
              <a:t>inflacijsku</a:t>
            </a:r>
            <a:r>
              <a:rPr lang="en-US" dirty="0" smtClean="0"/>
              <a:t> </a:t>
            </a:r>
            <a:r>
              <a:rPr lang="en-US" dirty="0" err="1" smtClean="0"/>
              <a:t>spiralu</a:t>
            </a:r>
            <a:r>
              <a:rPr lang="en-US" dirty="0" smtClean="0"/>
              <a:t> (</a:t>
            </a:r>
            <a:r>
              <a:rPr lang="en-US" dirty="0" err="1" smtClean="0"/>
              <a:t>kretanje</a:t>
            </a:r>
            <a:r>
              <a:rPr lang="en-US" dirty="0" smtClean="0"/>
              <a:t> </a:t>
            </a:r>
            <a:r>
              <a:rPr lang="en-US" dirty="0" err="1" smtClean="0"/>
              <a:t>prema</a:t>
            </a:r>
            <a:r>
              <a:rPr lang="en-US" dirty="0" smtClean="0"/>
              <a:t> gore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okomitoj</a:t>
            </a:r>
            <a:r>
              <a:rPr lang="en-US" dirty="0" smtClean="0"/>
              <a:t> </a:t>
            </a:r>
            <a:r>
              <a:rPr lang="en-US" dirty="0" err="1" smtClean="0"/>
              <a:t>Phillipsovoj</a:t>
            </a:r>
            <a:r>
              <a:rPr lang="en-US" dirty="0" smtClean="0"/>
              <a:t> </a:t>
            </a:r>
            <a:r>
              <a:rPr lang="en-US" dirty="0" err="1" smtClean="0"/>
              <a:t>krivulji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100" y="2159000"/>
            <a:ext cx="3467100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8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893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 err="1" smtClean="0"/>
              <a:t>Antiinflacijski</a:t>
            </a:r>
            <a:r>
              <a:rPr lang="en-US" sz="2800" b="1" dirty="0" smtClean="0"/>
              <a:t> program i </a:t>
            </a:r>
            <a:r>
              <a:rPr lang="en-US" sz="2800" b="1" dirty="0" err="1" smtClean="0"/>
              <a:t>stabilizacijske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mjere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Antiinflacijski</a:t>
            </a:r>
            <a:r>
              <a:rPr lang="en-US" b="1" dirty="0" smtClean="0"/>
              <a:t> program</a:t>
            </a:r>
            <a:r>
              <a:rPr lang="en-US" dirty="0" smtClean="0"/>
              <a:t> – </a:t>
            </a:r>
            <a:r>
              <a:rPr lang="en-US" dirty="0" err="1" smtClean="0"/>
              <a:t>skup</a:t>
            </a:r>
            <a:r>
              <a:rPr lang="en-US" dirty="0" smtClean="0"/>
              <a:t> </a:t>
            </a:r>
            <a:r>
              <a:rPr lang="en-US" dirty="0" err="1" smtClean="0"/>
              <a:t>mjera</a:t>
            </a:r>
            <a:r>
              <a:rPr lang="en-US" dirty="0" smtClean="0"/>
              <a:t> </a:t>
            </a:r>
            <a:r>
              <a:rPr lang="en-US" dirty="0" err="1" smtClean="0"/>
              <a:t>ekonomske</a:t>
            </a:r>
            <a:r>
              <a:rPr lang="en-US" dirty="0" smtClean="0"/>
              <a:t> </a:t>
            </a:r>
            <a:r>
              <a:rPr lang="en-US" dirty="0" err="1" smtClean="0"/>
              <a:t>politike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suzbijanje</a:t>
            </a:r>
            <a:r>
              <a:rPr lang="en-US" dirty="0" smtClean="0"/>
              <a:t> </a:t>
            </a:r>
            <a:r>
              <a:rPr lang="en-US" dirty="0" err="1" smtClean="0"/>
              <a:t>galopirajuće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hiperinflacije</a:t>
            </a:r>
            <a:endParaRPr lang="en-US" dirty="0" smtClean="0"/>
          </a:p>
          <a:p>
            <a:r>
              <a:rPr lang="en-US" dirty="0" err="1" smtClean="0"/>
              <a:t>Mjere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b="1" dirty="0" err="1" smtClean="0"/>
              <a:t>Ortodoksne</a:t>
            </a:r>
            <a:r>
              <a:rPr lang="en-US" dirty="0" smtClean="0"/>
              <a:t> – </a:t>
            </a:r>
            <a:r>
              <a:rPr lang="en-US" dirty="0" err="1" smtClean="0"/>
              <a:t>restriktivna</a:t>
            </a:r>
            <a:r>
              <a:rPr lang="en-US" dirty="0" smtClean="0"/>
              <a:t> </a:t>
            </a:r>
            <a:r>
              <a:rPr lang="en-US" dirty="0" err="1" smtClean="0"/>
              <a:t>monetarna</a:t>
            </a:r>
            <a:r>
              <a:rPr lang="en-US" dirty="0" smtClean="0"/>
              <a:t> i </a:t>
            </a:r>
            <a:r>
              <a:rPr lang="en-US" dirty="0" err="1" smtClean="0"/>
              <a:t>restriktivna</a:t>
            </a:r>
            <a:r>
              <a:rPr lang="en-US" dirty="0" smtClean="0"/>
              <a:t> </a:t>
            </a:r>
            <a:r>
              <a:rPr lang="en-US" dirty="0" err="1" smtClean="0"/>
              <a:t>fiskalna</a:t>
            </a:r>
            <a:r>
              <a:rPr lang="en-US" dirty="0" smtClean="0"/>
              <a:t> </a:t>
            </a:r>
            <a:r>
              <a:rPr lang="en-US" dirty="0" err="1" smtClean="0"/>
              <a:t>politika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b="1" dirty="0" err="1" smtClean="0"/>
              <a:t>Heterodoksne</a:t>
            </a:r>
            <a:r>
              <a:rPr lang="en-US" dirty="0" smtClean="0"/>
              <a:t> – </a:t>
            </a:r>
            <a:r>
              <a:rPr lang="en-US" dirty="0" err="1" smtClean="0"/>
              <a:t>uvodi</a:t>
            </a:r>
            <a:r>
              <a:rPr lang="en-US" dirty="0" smtClean="0"/>
              <a:t> se “</a:t>
            </a:r>
            <a:r>
              <a:rPr lang="en-US" dirty="0" err="1" smtClean="0"/>
              <a:t>sidro</a:t>
            </a:r>
            <a:r>
              <a:rPr lang="en-US" dirty="0" smtClean="0"/>
              <a:t>”, </a:t>
            </a:r>
            <a:r>
              <a:rPr lang="en-US" dirty="0" err="1" smtClean="0"/>
              <a:t>tj</a:t>
            </a:r>
            <a:r>
              <a:rPr lang="en-US" dirty="0" smtClean="0"/>
              <a:t>. </a:t>
            </a:r>
            <a:r>
              <a:rPr lang="en-US" dirty="0" err="1" smtClean="0"/>
              <a:t>Zamrzavaju</a:t>
            </a:r>
            <a:r>
              <a:rPr lang="en-US" dirty="0" smtClean="0"/>
              <a:t> se </a:t>
            </a:r>
            <a:r>
              <a:rPr lang="en-US" dirty="0" err="1" smtClean="0"/>
              <a:t>tečaj</a:t>
            </a:r>
            <a:r>
              <a:rPr lang="en-US" dirty="0" smtClean="0"/>
              <a:t>, </a:t>
            </a:r>
            <a:r>
              <a:rPr lang="en-US" dirty="0" err="1" smtClean="0"/>
              <a:t>cijena</a:t>
            </a:r>
            <a:r>
              <a:rPr lang="en-US" dirty="0" smtClean="0"/>
              <a:t>, </a:t>
            </a:r>
            <a:r>
              <a:rPr lang="en-US" dirty="0" err="1" smtClean="0"/>
              <a:t>monetarni</a:t>
            </a:r>
            <a:r>
              <a:rPr lang="en-US" dirty="0" smtClean="0"/>
              <a:t> </a:t>
            </a:r>
            <a:r>
              <a:rPr lang="en-US" dirty="0" err="1" smtClean="0"/>
              <a:t>agregati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</a:p>
          <a:p>
            <a:r>
              <a:rPr lang="en-US" dirty="0" err="1"/>
              <a:t>M</a:t>
            </a:r>
            <a:r>
              <a:rPr lang="en-US" dirty="0" err="1" smtClean="0"/>
              <a:t>jere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snižavanje</a:t>
            </a:r>
            <a:r>
              <a:rPr lang="en-US" dirty="0" smtClean="0"/>
              <a:t> </a:t>
            </a:r>
            <a:r>
              <a:rPr lang="en-US" dirty="0" err="1" smtClean="0"/>
              <a:t>prirodne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nezaposlenosti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Poboljšati</a:t>
            </a:r>
            <a:r>
              <a:rPr lang="en-US" dirty="0" smtClean="0"/>
              <a:t> </a:t>
            </a:r>
            <a:r>
              <a:rPr lang="en-US" dirty="0" err="1" smtClean="0"/>
              <a:t>usluge</a:t>
            </a:r>
            <a:r>
              <a:rPr lang="en-US" dirty="0" smtClean="0"/>
              <a:t> </a:t>
            </a:r>
            <a:r>
              <a:rPr lang="en-US" dirty="0" err="1" smtClean="0"/>
              <a:t>tržišta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, </a:t>
            </a:r>
            <a:r>
              <a:rPr lang="en-US" dirty="0" err="1" smtClean="0"/>
              <a:t>bolja</a:t>
            </a:r>
            <a:r>
              <a:rPr lang="en-US" dirty="0" smtClean="0"/>
              <a:t> </a:t>
            </a:r>
            <a:r>
              <a:rPr lang="en-US" dirty="0" err="1" smtClean="0"/>
              <a:t>informiranost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burzi</a:t>
            </a:r>
            <a:endParaRPr lang="en-US" dirty="0" smtClean="0"/>
          </a:p>
          <a:p>
            <a:pPr lvl="1"/>
            <a:r>
              <a:rPr lang="en-US" dirty="0" err="1" smtClean="0"/>
              <a:t>Poboljšati</a:t>
            </a:r>
            <a:r>
              <a:rPr lang="en-US" dirty="0" smtClean="0"/>
              <a:t> </a:t>
            </a:r>
            <a:r>
              <a:rPr lang="en-US" dirty="0" err="1" smtClean="0"/>
              <a:t>programe</a:t>
            </a:r>
            <a:r>
              <a:rPr lang="en-US" dirty="0" smtClean="0"/>
              <a:t> </a:t>
            </a:r>
            <a:r>
              <a:rPr lang="en-US" dirty="0" err="1" smtClean="0"/>
              <a:t>obrazovanja</a:t>
            </a:r>
            <a:r>
              <a:rPr lang="en-US" dirty="0" smtClean="0"/>
              <a:t> i </a:t>
            </a:r>
            <a:r>
              <a:rPr lang="en-US" dirty="0" err="1" smtClean="0"/>
              <a:t>usavršavanja</a:t>
            </a:r>
            <a:endParaRPr lang="en-US" dirty="0" smtClean="0"/>
          </a:p>
          <a:p>
            <a:pPr lvl="1"/>
            <a:r>
              <a:rPr lang="en-US" dirty="0" err="1" smtClean="0"/>
              <a:t>Usavršiti</a:t>
            </a:r>
            <a:r>
              <a:rPr lang="en-US" dirty="0" smtClean="0"/>
              <a:t> </a:t>
            </a:r>
            <a:r>
              <a:rPr lang="en-US" dirty="0" err="1" smtClean="0"/>
              <a:t>ekonomske</a:t>
            </a:r>
            <a:r>
              <a:rPr lang="en-US" dirty="0" smtClean="0"/>
              <a:t> </a:t>
            </a:r>
            <a:r>
              <a:rPr lang="en-US" dirty="0" err="1" smtClean="0"/>
              <a:t>mjere</a:t>
            </a:r>
            <a:r>
              <a:rPr lang="en-US" dirty="0" smtClean="0"/>
              <a:t> (</a:t>
            </a:r>
            <a:r>
              <a:rPr lang="en-US" dirty="0" err="1" smtClean="0"/>
              <a:t>veći</a:t>
            </a:r>
            <a:r>
              <a:rPr lang="en-US" dirty="0" smtClean="0"/>
              <a:t> </a:t>
            </a:r>
            <a:r>
              <a:rPr lang="en-US" dirty="0" err="1" smtClean="0"/>
              <a:t>poticaji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rad)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1348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5336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Inflacija</a:t>
            </a:r>
            <a:r>
              <a:rPr lang="en-US" sz="2800" b="1" dirty="0" smtClean="0"/>
              <a:t> – </a:t>
            </a:r>
            <a:r>
              <a:rPr lang="en-US" sz="2800" b="1" dirty="0" err="1" smtClean="0"/>
              <a:t>pojam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način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mjerenja</a:t>
            </a:r>
            <a:endParaRPr lang="en-US" sz="2800" b="1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err="1" smtClean="0"/>
              <a:t>Inflacija</a:t>
            </a:r>
            <a:r>
              <a:rPr lang="en-US" dirty="0" smtClean="0"/>
              <a:t> – </a:t>
            </a: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opće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u </a:t>
            </a:r>
            <a:r>
              <a:rPr lang="en-US" dirty="0" err="1" smtClean="0"/>
              <a:t>zemlji</a:t>
            </a:r>
            <a:endParaRPr lang="en-US" dirty="0" smtClean="0"/>
          </a:p>
          <a:p>
            <a:r>
              <a:rPr lang="en-US" b="1" dirty="0" err="1" smtClean="0"/>
              <a:t>Deflacija</a:t>
            </a:r>
            <a:r>
              <a:rPr lang="en-US" dirty="0" smtClean="0"/>
              <a:t> – pad </a:t>
            </a:r>
            <a:r>
              <a:rPr lang="en-US" dirty="0" err="1" smtClean="0"/>
              <a:t>opće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(</a:t>
            </a:r>
            <a:r>
              <a:rPr lang="en-US" dirty="0" err="1" smtClean="0"/>
              <a:t>rjeđe</a:t>
            </a:r>
            <a:r>
              <a:rPr lang="en-US" dirty="0" smtClean="0"/>
              <a:t> od </a:t>
            </a:r>
            <a:r>
              <a:rPr lang="en-US" dirty="0" err="1" smtClean="0"/>
              <a:t>inflacije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Jedan</a:t>
            </a:r>
            <a:r>
              <a:rPr lang="en-US" dirty="0" smtClean="0"/>
              <a:t> od </a:t>
            </a:r>
            <a:r>
              <a:rPr lang="en-US" dirty="0" err="1" smtClean="0"/>
              <a:t>ključnih</a:t>
            </a:r>
            <a:r>
              <a:rPr lang="en-US" dirty="0" smtClean="0"/>
              <a:t> </a:t>
            </a:r>
            <a:r>
              <a:rPr lang="en-US" dirty="0" err="1" smtClean="0"/>
              <a:t>makrorekonomskih</a:t>
            </a:r>
            <a:r>
              <a:rPr lang="en-US" dirty="0" smtClean="0"/>
              <a:t> </a:t>
            </a:r>
            <a:r>
              <a:rPr lang="en-US" dirty="0" err="1" smtClean="0"/>
              <a:t>ciljeva</a:t>
            </a:r>
            <a:r>
              <a:rPr lang="en-US" dirty="0" smtClean="0"/>
              <a:t> jest </a:t>
            </a:r>
            <a:r>
              <a:rPr lang="en-US" b="1" dirty="0" err="1" smtClean="0"/>
              <a:t>održavanje</a:t>
            </a:r>
            <a:r>
              <a:rPr lang="en-US" b="1" dirty="0" smtClean="0"/>
              <a:t> </a:t>
            </a:r>
            <a:r>
              <a:rPr lang="en-US" b="1" dirty="0" err="1" smtClean="0"/>
              <a:t>stabilnosti</a:t>
            </a:r>
            <a:r>
              <a:rPr lang="en-US" b="1" dirty="0" smtClean="0"/>
              <a:t> </a:t>
            </a:r>
            <a:r>
              <a:rPr lang="en-US" b="1" dirty="0" err="1" smtClean="0"/>
              <a:t>opće</a:t>
            </a:r>
            <a:r>
              <a:rPr lang="en-US" b="1" dirty="0" smtClean="0"/>
              <a:t> </a:t>
            </a:r>
            <a:r>
              <a:rPr lang="en-US" b="1" dirty="0" err="1" smtClean="0"/>
              <a:t>razine</a:t>
            </a:r>
            <a:r>
              <a:rPr lang="en-US" b="1" dirty="0" smtClean="0"/>
              <a:t> </a:t>
            </a:r>
            <a:r>
              <a:rPr lang="en-US" b="1" dirty="0" err="1" smtClean="0"/>
              <a:t>cijena</a:t>
            </a:r>
            <a:endParaRPr lang="en-US" b="1" dirty="0" smtClean="0"/>
          </a:p>
          <a:p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je </a:t>
            </a:r>
            <a:r>
              <a:rPr lang="en-US" dirty="0" err="1" smtClean="0"/>
              <a:t>postotna</a:t>
            </a:r>
            <a:r>
              <a:rPr lang="en-US" dirty="0" smtClean="0"/>
              <a:t> </a:t>
            </a:r>
            <a:r>
              <a:rPr lang="en-US" dirty="0" err="1" smtClean="0"/>
              <a:t>promjena</a:t>
            </a:r>
            <a:r>
              <a:rPr lang="en-US" dirty="0" smtClean="0"/>
              <a:t> </a:t>
            </a:r>
            <a:r>
              <a:rPr lang="en-US" dirty="0" err="1" smtClean="0"/>
              <a:t>opće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u </a:t>
            </a:r>
            <a:r>
              <a:rPr lang="en-US" dirty="0" err="1" smtClean="0"/>
              <a:t>nekom</a:t>
            </a:r>
            <a:r>
              <a:rPr lang="en-US" dirty="0" smtClean="0"/>
              <a:t> </a:t>
            </a:r>
            <a:r>
              <a:rPr lang="en-US" dirty="0" err="1" smtClean="0"/>
              <a:t>razdoblju</a:t>
            </a:r>
            <a:endParaRPr lang="en-US" dirty="0" smtClean="0"/>
          </a:p>
          <a:p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lakše</a:t>
            </a:r>
            <a:r>
              <a:rPr lang="en-US" dirty="0" smtClean="0"/>
              <a:t> </a:t>
            </a:r>
            <a:r>
              <a:rPr lang="en-US" dirty="0" err="1" smtClean="0"/>
              <a:t>praćenje</a:t>
            </a:r>
            <a:r>
              <a:rPr lang="en-US" dirty="0" smtClean="0"/>
              <a:t> </a:t>
            </a:r>
            <a:r>
              <a:rPr lang="en-US" dirty="0" err="1" smtClean="0"/>
              <a:t>opće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koristimo</a:t>
            </a:r>
            <a:r>
              <a:rPr lang="en-US" dirty="0" smtClean="0"/>
              <a:t> </a:t>
            </a:r>
            <a:r>
              <a:rPr lang="en-US" b="1" dirty="0" err="1" smtClean="0"/>
              <a:t>indekse</a:t>
            </a:r>
            <a:r>
              <a:rPr lang="en-US" dirty="0" smtClean="0"/>
              <a:t>, od </a:t>
            </a:r>
            <a:r>
              <a:rPr lang="en-US" dirty="0" err="1" smtClean="0"/>
              <a:t>kojih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najpoznatiji</a:t>
            </a:r>
            <a:r>
              <a:rPr lang="en-US" dirty="0" smtClean="0"/>
              <a:t> </a:t>
            </a:r>
            <a:r>
              <a:rPr lang="en-US" i="1" dirty="0" smtClean="0"/>
              <a:t>CPI</a:t>
            </a:r>
            <a:r>
              <a:rPr lang="en-US" dirty="0" smtClean="0"/>
              <a:t> (Consumer Price Index) i </a:t>
            </a:r>
            <a:r>
              <a:rPr lang="en-US" i="1" dirty="0" smtClean="0"/>
              <a:t>PPI</a:t>
            </a:r>
            <a:r>
              <a:rPr lang="en-US" dirty="0" smtClean="0"/>
              <a:t> (Producer Price Index)</a:t>
            </a:r>
          </a:p>
          <a:p>
            <a:r>
              <a:rPr lang="en-US" dirty="0" err="1" smtClean="0"/>
              <a:t>Stoga</a:t>
            </a:r>
            <a:r>
              <a:rPr lang="en-US" dirty="0" smtClean="0"/>
              <a:t>, </a:t>
            </a:r>
            <a:r>
              <a:rPr lang="en-US" dirty="0" err="1" smtClean="0"/>
              <a:t>točnije</a:t>
            </a:r>
            <a:r>
              <a:rPr lang="en-US" dirty="0" smtClean="0"/>
              <a:t>, </a:t>
            </a:r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je </a:t>
            </a:r>
            <a:r>
              <a:rPr lang="en-US" dirty="0" err="1" smtClean="0"/>
              <a:t>promjena</a:t>
            </a:r>
            <a:r>
              <a:rPr lang="en-US" dirty="0" smtClean="0"/>
              <a:t> </a:t>
            </a:r>
            <a:r>
              <a:rPr lang="en-US" dirty="0" err="1" smtClean="0"/>
              <a:t>indeksa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potrošača</a:t>
            </a:r>
            <a:r>
              <a:rPr lang="en-US" dirty="0" smtClean="0"/>
              <a:t> CPI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razdoblja</a:t>
            </a:r>
            <a:r>
              <a:rPr lang="en-US" dirty="0" smtClean="0"/>
              <a:t> (%)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5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>
                <a:solidFill>
                  <a:schemeClr val="tx1"/>
                </a:solidFill>
              </a:rPr>
              <a:t>Stopa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inflacije</a:t>
            </a:r>
            <a:r>
              <a:rPr lang="en-US" dirty="0" smtClean="0">
                <a:solidFill>
                  <a:schemeClr val="tx1"/>
                </a:solidFill>
              </a:rPr>
              <a:t> u % =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	</a:t>
            </a:r>
            <a:r>
              <a:rPr lang="en-US" dirty="0" err="1" smtClean="0">
                <a:solidFill>
                  <a:srgbClr val="000000"/>
                </a:solidFill>
              </a:rPr>
              <a:t>Stopa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inflacije</a:t>
            </a:r>
            <a:r>
              <a:rPr lang="en-US" dirty="0">
                <a:solidFill>
                  <a:srgbClr val="000000"/>
                </a:solidFill>
              </a:rPr>
              <a:t> u % </a:t>
            </a:r>
            <a:r>
              <a:rPr lang="en-US" dirty="0" smtClean="0">
                <a:solidFill>
                  <a:srgbClr val="000000"/>
                </a:solidFill>
              </a:rPr>
              <a:t>=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 = </a:t>
            </a:r>
            <a:r>
              <a:rPr lang="en-US" dirty="0" err="1" smtClean="0"/>
              <a:t>tekuće</a:t>
            </a:r>
            <a:r>
              <a:rPr lang="en-US" dirty="0" smtClean="0"/>
              <a:t> </a:t>
            </a:r>
            <a:r>
              <a:rPr lang="en-US" dirty="0" err="1" smtClean="0"/>
              <a:t>razdoblje</a:t>
            </a:r>
            <a:r>
              <a:rPr lang="en-US" dirty="0" smtClean="0"/>
              <a:t>, b = </a:t>
            </a:r>
            <a:r>
              <a:rPr lang="en-US" dirty="0" err="1" smtClean="0"/>
              <a:t>bazno</a:t>
            </a:r>
            <a:r>
              <a:rPr lang="en-US" dirty="0" smtClean="0"/>
              <a:t> </a:t>
            </a:r>
            <a:r>
              <a:rPr lang="en-US" dirty="0" err="1" smtClean="0"/>
              <a:t>razdoblje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Omjer</a:t>
            </a:r>
            <a:r>
              <a:rPr lang="en-US" dirty="0" smtClean="0"/>
              <a:t> CPI-</a:t>
            </a:r>
            <a:r>
              <a:rPr lang="en-US" dirty="0" err="1" smtClean="0"/>
              <a:t>ja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tekućeg</a:t>
            </a:r>
            <a:r>
              <a:rPr lang="en-US" dirty="0" smtClean="0"/>
              <a:t> i </a:t>
            </a:r>
            <a:r>
              <a:rPr lang="en-US" dirty="0" err="1" smtClean="0"/>
              <a:t>baznog</a:t>
            </a:r>
            <a:r>
              <a:rPr lang="en-US" dirty="0" smtClean="0"/>
              <a:t> </a:t>
            </a:r>
            <a:r>
              <a:rPr lang="en-US" dirty="0" err="1" smtClean="0"/>
              <a:t>razdoblja</a:t>
            </a:r>
            <a:r>
              <a:rPr lang="en-US" dirty="0"/>
              <a:t> </a:t>
            </a:r>
            <a:r>
              <a:rPr lang="en-US" dirty="0" err="1" smtClean="0"/>
              <a:t>zovemo</a:t>
            </a:r>
            <a:r>
              <a:rPr lang="en-US" dirty="0" smtClean="0"/>
              <a:t> </a:t>
            </a:r>
            <a:r>
              <a:rPr lang="en-US" b="1" dirty="0" err="1" smtClean="0"/>
              <a:t>deflatorom</a:t>
            </a:r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r>
              <a:rPr lang="en-US" b="1" dirty="0" err="1" smtClean="0"/>
              <a:t>Deflacioniranje</a:t>
            </a:r>
            <a:r>
              <a:rPr lang="en-US" b="1" dirty="0" smtClean="0"/>
              <a:t> </a:t>
            </a:r>
            <a:r>
              <a:rPr lang="en-US" dirty="0" smtClean="0"/>
              <a:t>–</a:t>
            </a:r>
            <a:r>
              <a:rPr lang="en-US" b="1" dirty="0" smtClean="0"/>
              <a:t> </a:t>
            </a:r>
            <a:r>
              <a:rPr lang="en-US" dirty="0" err="1" smtClean="0"/>
              <a:t>postupak</a:t>
            </a:r>
            <a:r>
              <a:rPr lang="en-US" dirty="0" smtClean="0"/>
              <a:t> </a:t>
            </a:r>
            <a:r>
              <a:rPr lang="en-US" dirty="0" err="1" smtClean="0"/>
              <a:t>korigiranja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inflaciju</a:t>
            </a:r>
            <a:r>
              <a:rPr lang="en-US" dirty="0" smtClean="0"/>
              <a:t> </a:t>
            </a:r>
            <a:r>
              <a:rPr lang="en-US" dirty="0" err="1" smtClean="0"/>
              <a:t>nominalnih</a:t>
            </a:r>
            <a:r>
              <a:rPr lang="en-US" dirty="0" smtClean="0"/>
              <a:t> </a:t>
            </a:r>
            <a:r>
              <a:rPr lang="en-US" dirty="0" err="1" smtClean="0"/>
              <a:t>varijabli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izražene</a:t>
            </a:r>
            <a:r>
              <a:rPr lang="en-US" dirty="0" smtClean="0"/>
              <a:t> u </a:t>
            </a:r>
            <a:r>
              <a:rPr lang="en-US" dirty="0" err="1" smtClean="0"/>
              <a:t>tekućim</a:t>
            </a:r>
            <a:r>
              <a:rPr lang="en-US" dirty="0" smtClean="0"/>
              <a:t> </a:t>
            </a:r>
            <a:r>
              <a:rPr lang="en-US" dirty="0" err="1" smtClean="0"/>
              <a:t>cijenama</a:t>
            </a:r>
            <a:endParaRPr lang="en-US" dirty="0" smtClean="0"/>
          </a:p>
          <a:p>
            <a:pPr marL="0" indent="0" algn="ctr">
              <a:buNone/>
            </a:pPr>
            <a:endParaRPr lang="en-US" b="1" dirty="0" smtClean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541859"/>
              </p:ext>
            </p:extLst>
          </p:nvPr>
        </p:nvGraphicFramePr>
        <p:xfrm>
          <a:off x="4382048" y="599216"/>
          <a:ext cx="1953256" cy="746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0" name="Equation" r:id="rId3" imgW="1130300" imgH="431800" progId="Equation.3">
                  <p:embed/>
                </p:oleObj>
              </mc:Choice>
              <mc:Fallback>
                <p:oleObj name="Equation" r:id="rId3" imgW="11303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82048" y="599216"/>
                        <a:ext cx="1953256" cy="746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978728"/>
              </p:ext>
            </p:extLst>
          </p:nvPr>
        </p:nvGraphicFramePr>
        <p:xfrm>
          <a:off x="4387835" y="1456063"/>
          <a:ext cx="1549231" cy="74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1" name="Equation" r:id="rId5" imgW="1003300" imgH="482600" progId="Equation.3">
                  <p:embed/>
                </p:oleObj>
              </mc:Choice>
              <mc:Fallback>
                <p:oleObj name="Equation" r:id="rId5" imgW="10033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87835" y="1456063"/>
                        <a:ext cx="1549231" cy="74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661115"/>
              </p:ext>
            </p:extLst>
          </p:nvPr>
        </p:nvGraphicFramePr>
        <p:xfrm>
          <a:off x="4387831" y="4136655"/>
          <a:ext cx="657531" cy="74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2" name="Equation" r:id="rId7" imgW="381000" imgH="431800" progId="Equation.3">
                  <p:embed/>
                </p:oleObj>
              </mc:Choice>
              <mc:Fallback>
                <p:oleObj name="Equation" r:id="rId7" imgW="3810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87831" y="4136655"/>
                        <a:ext cx="657531" cy="74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0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Izračun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indeksa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cijena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potrošača</a:t>
            </a:r>
            <a:r>
              <a:rPr lang="en-US" sz="2800" b="1" dirty="0" smtClean="0"/>
              <a:t> CPI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CPI</a:t>
            </a:r>
            <a:r>
              <a:rPr lang="en-US" dirty="0" smtClean="0"/>
              <a:t> – </a:t>
            </a:r>
            <a:r>
              <a:rPr lang="en-US" dirty="0" err="1" smtClean="0"/>
              <a:t>mjeri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se </a:t>
            </a:r>
            <a:r>
              <a:rPr lang="en-US" dirty="0" err="1" smtClean="0"/>
              <a:t>trošak</a:t>
            </a:r>
            <a:r>
              <a:rPr lang="en-US" dirty="0" smtClean="0"/>
              <a:t> </a:t>
            </a:r>
            <a:r>
              <a:rPr lang="en-US" dirty="0" err="1" smtClean="0"/>
              <a:t>reprezentativne</a:t>
            </a:r>
            <a:r>
              <a:rPr lang="en-US" dirty="0" smtClean="0"/>
              <a:t> </a:t>
            </a:r>
            <a:r>
              <a:rPr lang="en-US" dirty="0" err="1" smtClean="0"/>
              <a:t>tržišne</a:t>
            </a:r>
            <a:r>
              <a:rPr lang="en-US" dirty="0" smtClean="0"/>
              <a:t> </a:t>
            </a:r>
            <a:r>
              <a:rPr lang="en-US" dirty="0" err="1" smtClean="0"/>
              <a:t>košarice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bazne</a:t>
            </a:r>
            <a:r>
              <a:rPr lang="en-US" dirty="0" smtClean="0"/>
              <a:t> </a:t>
            </a:r>
            <a:r>
              <a:rPr lang="en-US" dirty="0" err="1" smtClean="0"/>
              <a:t>godine</a:t>
            </a:r>
            <a:r>
              <a:rPr lang="en-US" dirty="0" smtClean="0"/>
              <a:t>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tijekom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CPI se </a:t>
            </a:r>
            <a:r>
              <a:rPr lang="en-US" dirty="0" err="1" smtClean="0"/>
              <a:t>računa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omjer</a:t>
            </a:r>
            <a:r>
              <a:rPr lang="en-US" dirty="0" smtClean="0"/>
              <a:t> </a:t>
            </a:r>
            <a:r>
              <a:rPr lang="en-US" dirty="0" err="1" smtClean="0"/>
              <a:t>tekuće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</a:t>
            </a:r>
            <a:r>
              <a:rPr lang="en-US" dirty="0" err="1" smtClean="0"/>
              <a:t>reprezentativne</a:t>
            </a:r>
            <a:r>
              <a:rPr lang="en-US" dirty="0" smtClean="0"/>
              <a:t> </a:t>
            </a:r>
            <a:r>
              <a:rPr lang="en-US" dirty="0" err="1" smtClean="0"/>
              <a:t>košarice</a:t>
            </a:r>
            <a:r>
              <a:rPr lang="en-US" dirty="0" smtClean="0"/>
              <a:t> </a:t>
            </a:r>
            <a:r>
              <a:rPr lang="en-US" dirty="0" err="1" smtClean="0"/>
              <a:t>dobara</a:t>
            </a:r>
            <a:r>
              <a:rPr lang="en-US" dirty="0"/>
              <a:t> </a:t>
            </a:r>
            <a:r>
              <a:rPr lang="en-US" dirty="0" smtClean="0"/>
              <a:t>i </a:t>
            </a:r>
            <a:r>
              <a:rPr lang="en-US" dirty="0" err="1" smtClean="0"/>
              <a:t>vrijednosti</a:t>
            </a:r>
            <a:r>
              <a:rPr lang="en-US" dirty="0" smtClean="0"/>
              <a:t> </a:t>
            </a:r>
            <a:r>
              <a:rPr lang="en-US" dirty="0" err="1" smtClean="0"/>
              <a:t>iste</a:t>
            </a:r>
            <a:r>
              <a:rPr lang="en-US" dirty="0" smtClean="0"/>
              <a:t> </a:t>
            </a:r>
            <a:r>
              <a:rPr lang="en-US" dirty="0" err="1" smtClean="0"/>
              <a:t>košarice</a:t>
            </a:r>
            <a:r>
              <a:rPr lang="en-US" dirty="0" smtClean="0"/>
              <a:t> u </a:t>
            </a:r>
            <a:r>
              <a:rPr lang="en-US" dirty="0" err="1" smtClean="0"/>
              <a:t>baznom</a:t>
            </a:r>
            <a:r>
              <a:rPr lang="en-US" dirty="0" smtClean="0"/>
              <a:t> </a:t>
            </a:r>
            <a:r>
              <a:rPr lang="en-US" dirty="0" err="1" smtClean="0"/>
              <a:t>razdoblju</a:t>
            </a:r>
            <a:r>
              <a:rPr lang="en-US" dirty="0" smtClean="0"/>
              <a:t>, </a:t>
            </a:r>
            <a:r>
              <a:rPr lang="en-US" dirty="0" err="1" smtClean="0"/>
              <a:t>pomnožen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sto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4732653"/>
              </p:ext>
            </p:extLst>
          </p:nvPr>
        </p:nvGraphicFramePr>
        <p:xfrm>
          <a:off x="2568763" y="4511934"/>
          <a:ext cx="3941722" cy="870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" name="Equation" r:id="rId3" imgW="2070100" imgH="457200" progId="Equation.3">
                  <p:embed/>
                </p:oleObj>
              </mc:Choice>
              <mc:Fallback>
                <p:oleObj name="Equation" r:id="rId3" imgW="20701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8763" y="4511934"/>
                        <a:ext cx="3941722" cy="8705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970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Primjer</a:t>
            </a:r>
            <a:r>
              <a:rPr lang="en-US" sz="2800" b="1" dirty="0" smtClean="0"/>
              <a:t>! </a:t>
            </a:r>
            <a:r>
              <a:rPr lang="en-US" sz="2800" b="1" dirty="0" err="1" smtClean="0"/>
              <a:t>Izračun</a:t>
            </a:r>
            <a:r>
              <a:rPr lang="en-US" sz="2800" b="1" dirty="0" smtClean="0"/>
              <a:t> CPI-</a:t>
            </a:r>
            <a:r>
              <a:rPr lang="en-US" sz="2800" b="1" dirty="0" err="1" smtClean="0"/>
              <a:t>ja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stope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inflacije</a:t>
            </a:r>
            <a:endParaRPr lang="en-US" sz="2800" b="1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=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1570870"/>
            <a:ext cx="8140700" cy="19431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40535"/>
              </p:ext>
            </p:extLst>
          </p:nvPr>
        </p:nvGraphicFramePr>
        <p:xfrm>
          <a:off x="761999" y="3910359"/>
          <a:ext cx="7858961" cy="837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" name="Equation" r:id="rId4" imgW="3695700" imgH="393700" progId="Equation.3">
                  <p:embed/>
                </p:oleObj>
              </mc:Choice>
              <mc:Fallback>
                <p:oleObj name="Equation" r:id="rId4" imgW="36957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1999" y="3910359"/>
                        <a:ext cx="7858961" cy="837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418329"/>
              </p:ext>
            </p:extLst>
          </p:nvPr>
        </p:nvGraphicFramePr>
        <p:xfrm>
          <a:off x="2857499" y="4962626"/>
          <a:ext cx="5751661" cy="809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" name="Equation" r:id="rId6" imgW="3429000" imgH="482600" progId="Equation.3">
                  <p:embed/>
                </p:oleObj>
              </mc:Choice>
              <mc:Fallback>
                <p:oleObj name="Equation" r:id="rId6" imgW="34290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57499" y="4962626"/>
                        <a:ext cx="5751661" cy="809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154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Indeks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cijena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proizvođača</a:t>
            </a:r>
            <a:r>
              <a:rPr lang="en-US" sz="2800" b="1" dirty="0" smtClean="0"/>
              <a:t> PPI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PPI </a:t>
            </a:r>
            <a:r>
              <a:rPr lang="en-US" dirty="0" smtClean="0"/>
              <a:t>– </a:t>
            </a:r>
            <a:r>
              <a:rPr lang="en-US" dirty="0" err="1" smtClean="0"/>
              <a:t>mjeri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proizvođača</a:t>
            </a:r>
            <a:r>
              <a:rPr lang="en-US" dirty="0" smtClean="0"/>
              <a:t> </a:t>
            </a:r>
            <a:r>
              <a:rPr lang="en-US" dirty="0" err="1" smtClean="0"/>
              <a:t>industrijskih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proizvedeni</a:t>
            </a:r>
            <a:r>
              <a:rPr lang="en-US" dirty="0" smtClean="0"/>
              <a:t> i </a:t>
            </a:r>
            <a:r>
              <a:rPr lang="en-US" dirty="0" err="1" smtClean="0"/>
              <a:t>prodani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domaćem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proizvođač</a:t>
            </a:r>
            <a:r>
              <a:rPr lang="en-US" dirty="0" smtClean="0"/>
              <a:t> </a:t>
            </a:r>
            <a:r>
              <a:rPr lang="en-US" dirty="0" err="1" smtClean="0"/>
              <a:t>zaračunava</a:t>
            </a:r>
            <a:r>
              <a:rPr lang="en-US" dirty="0" smtClean="0"/>
              <a:t> </a:t>
            </a:r>
            <a:r>
              <a:rPr lang="en-US" dirty="0" err="1" smtClean="0"/>
              <a:t>drugim</a:t>
            </a:r>
            <a:r>
              <a:rPr lang="en-US" dirty="0" smtClean="0"/>
              <a:t> </a:t>
            </a:r>
            <a:r>
              <a:rPr lang="en-US" dirty="0" err="1" smtClean="0"/>
              <a:t>poduzećima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err="1" smtClean="0"/>
              <a:t>Važan</a:t>
            </a:r>
            <a:r>
              <a:rPr lang="en-US" dirty="0" smtClean="0"/>
              <a:t> je </a:t>
            </a:r>
            <a:r>
              <a:rPr lang="en-US" dirty="0" err="1" smtClean="0"/>
              <a:t>kratkoročni</a:t>
            </a:r>
            <a:r>
              <a:rPr lang="en-US" dirty="0" smtClean="0"/>
              <a:t> </a:t>
            </a:r>
            <a:r>
              <a:rPr lang="en-US" dirty="0" err="1" smtClean="0"/>
              <a:t>pokazatelj</a:t>
            </a:r>
            <a:r>
              <a:rPr lang="en-US" dirty="0" smtClean="0"/>
              <a:t> </a:t>
            </a:r>
            <a:r>
              <a:rPr lang="en-US" dirty="0" err="1" smtClean="0"/>
              <a:t>poslovnog</a:t>
            </a:r>
            <a:r>
              <a:rPr lang="en-US" dirty="0" smtClean="0"/>
              <a:t> </a:t>
            </a:r>
            <a:r>
              <a:rPr lang="en-US" dirty="0" err="1" smtClean="0"/>
              <a:t>ciklusa</a:t>
            </a:r>
            <a:r>
              <a:rPr lang="en-US" dirty="0" smtClean="0"/>
              <a:t> </a:t>
            </a:r>
            <a:r>
              <a:rPr lang="en-US" dirty="0" err="1" smtClean="0"/>
              <a:t>jer</a:t>
            </a:r>
            <a:r>
              <a:rPr lang="en-US" dirty="0" smtClean="0"/>
              <a:t> </a:t>
            </a:r>
            <a:r>
              <a:rPr lang="en-US" dirty="0" err="1" smtClean="0"/>
              <a:t>pokazuje</a:t>
            </a:r>
            <a:r>
              <a:rPr lang="en-US" dirty="0" smtClean="0"/>
              <a:t> </a:t>
            </a:r>
            <a:r>
              <a:rPr lang="en-US" dirty="0" err="1" smtClean="0"/>
              <a:t>mjesečne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/>
              <a:t>proizvođača</a:t>
            </a:r>
            <a:r>
              <a:rPr lang="en-US" dirty="0"/>
              <a:t> </a:t>
            </a:r>
            <a:r>
              <a:rPr lang="en-US" dirty="0" err="1"/>
              <a:t>industrijskih</a:t>
            </a:r>
            <a:r>
              <a:rPr lang="en-US" dirty="0"/>
              <a:t> </a:t>
            </a:r>
            <a:r>
              <a:rPr lang="en-US" dirty="0" err="1" smtClean="0"/>
              <a:t>proizvoda</a:t>
            </a:r>
            <a:endParaRPr lang="en-US" dirty="0" smtClean="0"/>
          </a:p>
          <a:p>
            <a:r>
              <a:rPr lang="en-US" dirty="0" err="1" smtClean="0"/>
              <a:t>Računa</a:t>
            </a:r>
            <a:r>
              <a:rPr lang="en-US" dirty="0" smtClean="0"/>
              <a:t> </a:t>
            </a:r>
            <a:r>
              <a:rPr lang="en-US" dirty="0" err="1" smtClean="0"/>
              <a:t>ga</a:t>
            </a:r>
            <a:r>
              <a:rPr lang="en-US" dirty="0" smtClean="0"/>
              <a:t> DZS i </a:t>
            </a:r>
            <a:r>
              <a:rPr lang="en-US" dirty="0" err="1" smtClean="0"/>
              <a:t>objavljuje</a:t>
            </a:r>
            <a:r>
              <a:rPr lang="en-US" dirty="0" smtClean="0"/>
              <a:t> </a:t>
            </a:r>
            <a:r>
              <a:rPr lang="en-US" dirty="0" err="1" smtClean="0"/>
              <a:t>ga</a:t>
            </a:r>
            <a:r>
              <a:rPr lang="en-US" dirty="0" smtClean="0"/>
              <a:t> </a:t>
            </a:r>
            <a:r>
              <a:rPr lang="en-US" dirty="0" err="1" smtClean="0"/>
              <a:t>mjesečno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08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smtClean="0"/>
              <a:t>Deflator BDP-a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Deflator </a:t>
            </a:r>
            <a:r>
              <a:rPr lang="en-US" dirty="0" smtClean="0"/>
              <a:t>– </a:t>
            </a:r>
            <a:r>
              <a:rPr lang="en-US" dirty="0" err="1" smtClean="0"/>
              <a:t>mjeri</a:t>
            </a:r>
            <a:r>
              <a:rPr lang="en-US" dirty="0" smtClean="0"/>
              <a:t> </a:t>
            </a:r>
            <a:r>
              <a:rPr lang="en-US" dirty="0" err="1" smtClean="0"/>
              <a:t>promjenu</a:t>
            </a:r>
            <a:r>
              <a:rPr lang="en-US" dirty="0" smtClean="0"/>
              <a:t> </a:t>
            </a:r>
            <a:r>
              <a:rPr lang="en-US" dirty="0" err="1" smtClean="0"/>
              <a:t>opće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tekućeg</a:t>
            </a:r>
            <a:r>
              <a:rPr lang="en-US" dirty="0" smtClean="0"/>
              <a:t> i </a:t>
            </a:r>
            <a:r>
              <a:rPr lang="en-US" dirty="0" err="1" smtClean="0"/>
              <a:t>baznog</a:t>
            </a:r>
            <a:r>
              <a:rPr lang="en-US" dirty="0" smtClean="0"/>
              <a:t> </a:t>
            </a:r>
            <a:r>
              <a:rPr lang="en-US" dirty="0" err="1" smtClean="0"/>
              <a:t>razdoblja</a:t>
            </a:r>
            <a:endParaRPr lang="en-US" dirty="0" smtClean="0"/>
          </a:p>
          <a:p>
            <a:r>
              <a:rPr lang="en-US" dirty="0" err="1" smtClean="0"/>
              <a:t>Izračunava</a:t>
            </a:r>
            <a:r>
              <a:rPr lang="en-US" dirty="0" smtClean="0"/>
              <a:t> se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omjer</a:t>
            </a:r>
            <a:r>
              <a:rPr lang="en-US" dirty="0" smtClean="0"/>
              <a:t> </a:t>
            </a:r>
            <a:r>
              <a:rPr lang="en-US" dirty="0" err="1" smtClean="0"/>
              <a:t>nominalnog</a:t>
            </a:r>
            <a:r>
              <a:rPr lang="en-US" dirty="0" smtClean="0"/>
              <a:t> i </a:t>
            </a:r>
            <a:r>
              <a:rPr lang="en-US" dirty="0" err="1" smtClean="0"/>
              <a:t>realnog</a:t>
            </a:r>
            <a:r>
              <a:rPr lang="en-US" dirty="0" smtClean="0"/>
              <a:t> BDP-a</a:t>
            </a:r>
          </a:p>
          <a:p>
            <a:endParaRPr lang="en-US" dirty="0"/>
          </a:p>
          <a:p>
            <a:r>
              <a:rPr lang="en-US" i="1" dirty="0" smtClean="0"/>
              <a:t>Deflator BDP = (</a:t>
            </a:r>
            <a:r>
              <a:rPr lang="en-US" i="1" dirty="0" err="1" smtClean="0"/>
              <a:t>nominalni</a:t>
            </a:r>
            <a:r>
              <a:rPr lang="en-US" i="1" dirty="0" smtClean="0"/>
              <a:t> BDP / </a:t>
            </a:r>
            <a:r>
              <a:rPr lang="en-US" i="1" dirty="0" err="1" smtClean="0"/>
              <a:t>realni</a:t>
            </a:r>
            <a:r>
              <a:rPr lang="en-US" i="1" dirty="0" smtClean="0"/>
              <a:t> BDP) x 100</a:t>
            </a:r>
          </a:p>
          <a:p>
            <a:endParaRPr lang="en-US" i="1" dirty="0"/>
          </a:p>
          <a:p>
            <a:r>
              <a:rPr lang="en-US" dirty="0" smtClean="0"/>
              <a:t>Deflator BDP-a </a:t>
            </a:r>
            <a:r>
              <a:rPr lang="en-US" dirty="0" err="1" smtClean="0"/>
              <a:t>mjeri</a:t>
            </a:r>
            <a:r>
              <a:rPr lang="en-US" dirty="0" smtClean="0"/>
              <a:t> </a:t>
            </a:r>
            <a:r>
              <a:rPr lang="en-US" dirty="0" err="1" smtClean="0"/>
              <a:t>promjenu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sastavnica</a:t>
            </a:r>
            <a:r>
              <a:rPr lang="en-US" dirty="0" smtClean="0"/>
              <a:t> BDP-a </a:t>
            </a:r>
            <a:r>
              <a:rPr lang="en-US" dirty="0" err="1" smtClean="0"/>
              <a:t>nekog</a:t>
            </a:r>
            <a:r>
              <a:rPr lang="en-US" dirty="0" smtClean="0"/>
              <a:t> </a:t>
            </a:r>
            <a:r>
              <a:rPr lang="en-US" dirty="0" err="1" smtClean="0"/>
              <a:t>obračunskog</a:t>
            </a:r>
            <a:r>
              <a:rPr lang="en-US" dirty="0" smtClean="0"/>
              <a:t> </a:t>
            </a:r>
            <a:r>
              <a:rPr lang="en-US" dirty="0" err="1" smtClean="0"/>
              <a:t>razdoblja</a:t>
            </a:r>
            <a:r>
              <a:rPr lang="en-US" dirty="0" smtClean="0"/>
              <a:t> u </a:t>
            </a:r>
            <a:r>
              <a:rPr lang="en-US" dirty="0" err="1" smtClean="0"/>
              <a:t>odnosu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bazno</a:t>
            </a:r>
            <a:r>
              <a:rPr lang="en-US" dirty="0" smtClean="0"/>
              <a:t> </a:t>
            </a:r>
            <a:r>
              <a:rPr lang="en-US" dirty="0" err="1" smtClean="0"/>
              <a:t>razdbolje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2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Vrste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inflacije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prema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intenzitetu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brzini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promjene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Umjerena</a:t>
            </a:r>
            <a:r>
              <a:rPr lang="en-US" b="1" dirty="0" smtClean="0"/>
              <a:t> (</a:t>
            </a:r>
            <a:r>
              <a:rPr lang="en-US" b="1" dirty="0" err="1" smtClean="0"/>
              <a:t>niska</a:t>
            </a:r>
            <a:r>
              <a:rPr lang="en-US" b="1" dirty="0" smtClean="0"/>
              <a:t>) </a:t>
            </a:r>
            <a:r>
              <a:rPr lang="en-US" b="1" dirty="0" err="1" smtClean="0"/>
              <a:t>inflacija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rastu</a:t>
            </a:r>
            <a:r>
              <a:rPr lang="en-US" dirty="0" smtClean="0"/>
              <a:t> </a:t>
            </a:r>
            <a:r>
              <a:rPr lang="en-US" dirty="0" err="1" smtClean="0"/>
              <a:t>sporo</a:t>
            </a:r>
            <a:r>
              <a:rPr lang="en-US" dirty="0" smtClean="0"/>
              <a:t> i </a:t>
            </a:r>
            <a:r>
              <a:rPr lang="en-US" dirty="0" err="1" smtClean="0"/>
              <a:t>nepredvidivo</a:t>
            </a:r>
            <a:endParaRPr lang="en-US" dirty="0" smtClean="0"/>
          </a:p>
          <a:p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najviše</a:t>
            </a:r>
            <a:r>
              <a:rPr lang="en-US" dirty="0" smtClean="0"/>
              <a:t> do 10% </a:t>
            </a:r>
            <a:r>
              <a:rPr lang="en-US" dirty="0" err="1" smtClean="0"/>
              <a:t>godišnje</a:t>
            </a:r>
            <a:endParaRPr lang="en-US" dirty="0"/>
          </a:p>
          <a:p>
            <a:r>
              <a:rPr lang="en-US" dirty="0" err="1" smtClean="0"/>
              <a:t>Ljudi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spremni</a:t>
            </a:r>
            <a:r>
              <a:rPr lang="en-US" dirty="0" smtClean="0"/>
              <a:t> </a:t>
            </a:r>
            <a:r>
              <a:rPr lang="en-US" dirty="0" err="1" smtClean="0"/>
              <a:t>potpisivati</a:t>
            </a:r>
            <a:r>
              <a:rPr lang="en-US" dirty="0" smtClean="0"/>
              <a:t> </a:t>
            </a:r>
            <a:r>
              <a:rPr lang="en-US" dirty="0" err="1" smtClean="0"/>
              <a:t>dugoročne</a:t>
            </a:r>
            <a:r>
              <a:rPr lang="en-US" dirty="0" smtClean="0"/>
              <a:t> </a:t>
            </a:r>
            <a:r>
              <a:rPr lang="en-US" dirty="0" err="1" smtClean="0"/>
              <a:t>novčane</a:t>
            </a:r>
            <a:r>
              <a:rPr lang="en-US" dirty="0" smtClean="0"/>
              <a:t> </a:t>
            </a:r>
            <a:r>
              <a:rPr lang="en-US" dirty="0" err="1" smtClean="0"/>
              <a:t>ugovore</a:t>
            </a:r>
            <a:r>
              <a:rPr lang="en-US" dirty="0" smtClean="0"/>
              <a:t> </a:t>
            </a:r>
            <a:r>
              <a:rPr lang="en-US" dirty="0" err="1" smtClean="0"/>
              <a:t>jer</a:t>
            </a:r>
            <a:r>
              <a:rPr lang="en-US" dirty="0" smtClean="0"/>
              <a:t> ne </a:t>
            </a:r>
            <a:r>
              <a:rPr lang="en-US" dirty="0" err="1" smtClean="0"/>
              <a:t>postoji</a:t>
            </a:r>
            <a:r>
              <a:rPr lang="en-US" dirty="0" smtClean="0"/>
              <a:t> </a:t>
            </a:r>
            <a:r>
              <a:rPr lang="en-US" dirty="0" err="1" smtClean="0"/>
              <a:t>strah</a:t>
            </a:r>
            <a:r>
              <a:rPr lang="en-US" dirty="0" smtClean="0"/>
              <a:t> da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 u </a:t>
            </a:r>
            <a:r>
              <a:rPr lang="en-US" dirty="0" err="1" smtClean="0"/>
              <a:t>budućnosti</a:t>
            </a:r>
            <a:r>
              <a:rPr lang="en-US" dirty="0" smtClean="0"/>
              <a:t> </a:t>
            </a:r>
            <a:r>
              <a:rPr lang="en-US" dirty="0" err="1" smtClean="0"/>
              <a:t>bitno</a:t>
            </a:r>
            <a:r>
              <a:rPr lang="en-US" dirty="0" smtClean="0"/>
              <a:t> </a:t>
            </a:r>
            <a:r>
              <a:rPr lang="en-US" dirty="0" err="1" smtClean="0"/>
              <a:t>odstupati</a:t>
            </a:r>
            <a:r>
              <a:rPr lang="en-US" dirty="0" smtClean="0"/>
              <a:t> od </a:t>
            </a:r>
            <a:r>
              <a:rPr lang="en-US" dirty="0" err="1" smtClean="0"/>
              <a:t>sadašnjih</a:t>
            </a:r>
            <a:endParaRPr lang="en-US" dirty="0" smtClean="0"/>
          </a:p>
          <a:p>
            <a:r>
              <a:rPr lang="en-US" dirty="0" smtClean="0"/>
              <a:t>ECB </a:t>
            </a:r>
            <a:r>
              <a:rPr lang="en-US" dirty="0" err="1" smtClean="0"/>
              <a:t>odredila</a:t>
            </a:r>
            <a:r>
              <a:rPr lang="en-US" dirty="0" smtClean="0"/>
              <a:t> je </a:t>
            </a:r>
            <a:r>
              <a:rPr lang="en-US" dirty="0" err="1" smtClean="0"/>
              <a:t>razinu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od 2% </a:t>
            </a:r>
            <a:r>
              <a:rPr lang="en-US" dirty="0" err="1" smtClean="0"/>
              <a:t>godišnje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prihvatljivu</a:t>
            </a:r>
            <a:r>
              <a:rPr lang="en-US" dirty="0" smtClean="0"/>
              <a:t> </a:t>
            </a:r>
            <a:r>
              <a:rPr lang="en-US" dirty="0" err="1" smtClean="0"/>
              <a:t>razinu</a:t>
            </a:r>
            <a:r>
              <a:rPr lang="en-US" dirty="0" smtClean="0"/>
              <a:t> </a:t>
            </a:r>
            <a:r>
              <a:rPr lang="en-US" dirty="0" err="1" smtClean="0"/>
              <a:t>niske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kojoj</a:t>
            </a:r>
            <a:r>
              <a:rPr lang="en-US" dirty="0" smtClean="0"/>
              <a:t> </a:t>
            </a:r>
            <a:r>
              <a:rPr lang="en-US" dirty="0" err="1" smtClean="0"/>
              <a:t>treba</a:t>
            </a:r>
            <a:r>
              <a:rPr lang="en-US" dirty="0" smtClean="0"/>
              <a:t> </a:t>
            </a:r>
            <a:r>
              <a:rPr lang="en-US" dirty="0" err="1" smtClean="0"/>
              <a:t>težiti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2409500"/>
            <a:ext cx="53975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86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6007</TotalTime>
  <Words>1336</Words>
  <Application>Microsoft Macintosh PowerPoint</Application>
  <PresentationFormat>On-screen Show (4:3)</PresentationFormat>
  <Paragraphs>157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Newsprint</vt:lpstr>
      <vt:lpstr>Equation</vt:lpstr>
      <vt:lpstr>2. Pojam inflacije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Zagrebacka Skola Ekonomije i Managementa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 Pojam inflacije</dc:title>
  <dc:creator>Denis Sablic</dc:creator>
  <cp:lastModifiedBy>Denis Sablic</cp:lastModifiedBy>
  <cp:revision>135</cp:revision>
  <dcterms:created xsi:type="dcterms:W3CDTF">2014-06-27T19:24:33Z</dcterms:created>
  <dcterms:modified xsi:type="dcterms:W3CDTF">2014-07-07T19:53:24Z</dcterms:modified>
</cp:coreProperties>
</file>